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46" r:id="rId5"/>
    <p:sldId id="292" r:id="rId6"/>
    <p:sldId id="331" r:id="rId7"/>
    <p:sldId id="298" r:id="rId8"/>
    <p:sldId id="325" r:id="rId9"/>
    <p:sldId id="354" r:id="rId10"/>
    <p:sldId id="294" r:id="rId11"/>
    <p:sldId id="326" r:id="rId12"/>
    <p:sldId id="333" r:id="rId13"/>
    <p:sldId id="355" r:id="rId14"/>
    <p:sldId id="323" r:id="rId15"/>
    <p:sldId id="324" r:id="rId16"/>
    <p:sldId id="347" r:id="rId17"/>
    <p:sldId id="350" r:id="rId18"/>
    <p:sldId id="351" r:id="rId19"/>
    <p:sldId id="352" r:id="rId20"/>
    <p:sldId id="353" r:id="rId21"/>
    <p:sldId id="349" r:id="rId22"/>
    <p:sldId id="35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76E"/>
    <a:srgbClr val="6C9DCE"/>
    <a:srgbClr val="7497A8"/>
    <a:srgbClr val="006699"/>
    <a:srgbClr val="B0CBF6"/>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3659" autoAdjust="0"/>
  </p:normalViewPr>
  <p:slideViewPr>
    <p:cSldViewPr>
      <p:cViewPr varScale="1">
        <p:scale>
          <a:sx n="59" d="100"/>
          <a:sy n="59" d="100"/>
        </p:scale>
        <p:origin x="996"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100" d="100"/>
          <a:sy n="100" d="100"/>
        </p:scale>
        <p:origin x="-2532" y="-10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spPr>
            <a:solidFill>
              <a:srgbClr val="C00000"/>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Sheet1!$D$5:$I$5</c:f>
              <c:strCache>
                <c:ptCount val="6"/>
                <c:pt idx="0">
                  <c:v>Kinder</c:v>
                </c:pt>
                <c:pt idx="1">
                  <c:v>1st</c:v>
                </c:pt>
                <c:pt idx="2">
                  <c:v>2nd</c:v>
                </c:pt>
                <c:pt idx="3">
                  <c:v>3rd</c:v>
                </c:pt>
                <c:pt idx="4">
                  <c:v>4th</c:v>
                </c:pt>
                <c:pt idx="5">
                  <c:v>5th</c:v>
                </c:pt>
              </c:strCache>
            </c:strRef>
          </c:cat>
          <c:val>
            <c:numRef>
              <c:f>Sheet1!$D$6:$I$6</c:f>
              <c:numCache>
                <c:formatCode>0%</c:formatCode>
                <c:ptCount val="6"/>
                <c:pt idx="0">
                  <c:v>0.8</c:v>
                </c:pt>
                <c:pt idx="1">
                  <c:v>0.7</c:v>
                </c:pt>
                <c:pt idx="2">
                  <c:v>0.6</c:v>
                </c:pt>
                <c:pt idx="3">
                  <c:v>0.5</c:v>
                </c:pt>
                <c:pt idx="4">
                  <c:v>0.5</c:v>
                </c:pt>
                <c:pt idx="5">
                  <c:v>0.5</c:v>
                </c:pt>
              </c:numCache>
            </c:numRef>
          </c:val>
        </c:ser>
        <c:ser>
          <c:idx val="1"/>
          <c:order val="1"/>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Sheet1!$D$5:$I$5</c:f>
              <c:strCache>
                <c:ptCount val="6"/>
                <c:pt idx="0">
                  <c:v>Kinder</c:v>
                </c:pt>
                <c:pt idx="1">
                  <c:v>1st</c:v>
                </c:pt>
                <c:pt idx="2">
                  <c:v>2nd</c:v>
                </c:pt>
                <c:pt idx="3">
                  <c:v>3rd</c:v>
                </c:pt>
                <c:pt idx="4">
                  <c:v>4th</c:v>
                </c:pt>
                <c:pt idx="5">
                  <c:v>5th</c:v>
                </c:pt>
              </c:strCache>
            </c:strRef>
          </c:cat>
          <c:val>
            <c:numRef>
              <c:f>Sheet1!$D$7:$I$7</c:f>
              <c:numCache>
                <c:formatCode>0%</c:formatCode>
                <c:ptCount val="6"/>
                <c:pt idx="0">
                  <c:v>0.2</c:v>
                </c:pt>
                <c:pt idx="1">
                  <c:v>0.3</c:v>
                </c:pt>
                <c:pt idx="2">
                  <c:v>0.4</c:v>
                </c:pt>
                <c:pt idx="3">
                  <c:v>0.5</c:v>
                </c:pt>
                <c:pt idx="4">
                  <c:v>0.5</c:v>
                </c:pt>
                <c:pt idx="5">
                  <c:v>0.5</c:v>
                </c:pt>
              </c:numCache>
            </c:numRef>
          </c:val>
        </c:ser>
        <c:dLbls>
          <c:showLegendKey val="0"/>
          <c:showVal val="1"/>
          <c:showCatName val="0"/>
          <c:showSerName val="0"/>
          <c:showPercent val="0"/>
          <c:showBubbleSize val="0"/>
        </c:dLbls>
        <c:gapWidth val="150"/>
        <c:shape val="box"/>
        <c:axId val="246235040"/>
        <c:axId val="246236608"/>
        <c:axId val="0"/>
      </c:bar3DChart>
      <c:catAx>
        <c:axId val="246235040"/>
        <c:scaling>
          <c:orientation val="minMax"/>
        </c:scaling>
        <c:delete val="1"/>
        <c:axPos val="b"/>
        <c:numFmt formatCode="General" sourceLinked="1"/>
        <c:majorTickMark val="none"/>
        <c:minorTickMark val="none"/>
        <c:tickLblPos val="nextTo"/>
        <c:crossAx val="246236608"/>
        <c:crosses val="autoZero"/>
        <c:auto val="1"/>
        <c:lblAlgn val="ctr"/>
        <c:lblOffset val="100"/>
        <c:noMultiLvlLbl val="0"/>
      </c:catAx>
      <c:valAx>
        <c:axId val="246236608"/>
        <c:scaling>
          <c:orientation val="minMax"/>
        </c:scaling>
        <c:delete val="1"/>
        <c:axPos val="l"/>
        <c:majorGridlines>
          <c:spPr>
            <a:ln w="9525" cap="flat" cmpd="sng" algn="ctr">
              <a:solidFill>
                <a:schemeClr val="accent1"/>
              </a:solidFill>
              <a:round/>
            </a:ln>
            <a:effectLst/>
          </c:spPr>
        </c:majorGridlines>
        <c:numFmt formatCode="0%" sourceLinked="1"/>
        <c:majorTickMark val="none"/>
        <c:minorTickMark val="none"/>
        <c:tickLblPos val="nextTo"/>
        <c:crossAx val="2462350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50800" dir="7260000" algn="ctr" rotWithShape="0">
        <a:srgbClr val="000000">
          <a:alpha val="43137"/>
        </a:srgbClr>
      </a:outerShdw>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0C14A-DD64-464E-981D-36C2987036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445C00-AC48-4071-9B02-766A2B24C62A}">
      <dgm:prSet phldrT="[Text]"/>
      <dgm:spPr/>
      <dgm:t>
        <a:bodyPr/>
        <a:lstStyle/>
        <a:p>
          <a:r>
            <a:rPr lang="en-US" dirty="0" smtClean="0"/>
            <a:t>1994</a:t>
          </a:r>
          <a:endParaRPr lang="en-US" dirty="0"/>
        </a:p>
      </dgm:t>
    </dgm:pt>
    <dgm:pt modelId="{C6A235F8-7A85-464C-BD0F-D20C62FB1F1E}" type="parTrans" cxnId="{7412CAB6-FFAD-46F6-A29D-150A08402377}">
      <dgm:prSet/>
      <dgm:spPr/>
      <dgm:t>
        <a:bodyPr/>
        <a:lstStyle/>
        <a:p>
          <a:endParaRPr lang="en-US"/>
        </a:p>
      </dgm:t>
    </dgm:pt>
    <dgm:pt modelId="{32B35B3E-333F-420C-8085-DCD49ABBA772}" type="sibTrans" cxnId="{7412CAB6-FFAD-46F6-A29D-150A08402377}">
      <dgm:prSet/>
      <dgm:spPr/>
      <dgm:t>
        <a:bodyPr/>
        <a:lstStyle/>
        <a:p>
          <a:endParaRPr lang="en-US"/>
        </a:p>
      </dgm:t>
    </dgm:pt>
    <dgm:pt modelId="{4970A086-C8D4-4EE2-9DD7-56FCC33E76C8}">
      <dgm:prSet phldrT="[Text]"/>
      <dgm:spPr/>
      <dgm:t>
        <a:bodyPr/>
        <a:lstStyle/>
        <a:p>
          <a:r>
            <a:rPr lang="en-US" dirty="0" smtClean="0"/>
            <a:t>2012</a:t>
          </a:r>
          <a:endParaRPr lang="en-US" dirty="0"/>
        </a:p>
      </dgm:t>
    </dgm:pt>
    <dgm:pt modelId="{88B941ED-65FB-4089-AAED-65CD644EED5C}" type="parTrans" cxnId="{C782E9E3-4F62-4CF1-97FC-D77A913F821D}">
      <dgm:prSet/>
      <dgm:spPr/>
      <dgm:t>
        <a:bodyPr/>
        <a:lstStyle/>
        <a:p>
          <a:endParaRPr lang="en-US"/>
        </a:p>
      </dgm:t>
    </dgm:pt>
    <dgm:pt modelId="{D7E3C804-997A-491E-AB5D-B6039B63F4C9}" type="sibTrans" cxnId="{C782E9E3-4F62-4CF1-97FC-D77A913F821D}">
      <dgm:prSet/>
      <dgm:spPr/>
      <dgm:t>
        <a:bodyPr/>
        <a:lstStyle/>
        <a:p>
          <a:endParaRPr lang="en-US"/>
        </a:p>
      </dgm:t>
    </dgm:pt>
    <dgm:pt modelId="{ECEFC71D-3A01-4EB8-91EE-00F718498873}">
      <dgm:prSet phldrT="[Text]"/>
      <dgm:spPr/>
      <dgm:t>
        <a:bodyPr/>
        <a:lstStyle/>
        <a:p>
          <a:r>
            <a:rPr lang="en-US" dirty="0" smtClean="0"/>
            <a:t>2013-2014</a:t>
          </a:r>
          <a:endParaRPr lang="en-US" dirty="0"/>
        </a:p>
      </dgm:t>
    </dgm:pt>
    <dgm:pt modelId="{87C1FB9E-7EB8-4FEC-A8D0-25B93090CBF3}" type="parTrans" cxnId="{4F47312B-660F-49F1-A578-E9B41AF86775}">
      <dgm:prSet/>
      <dgm:spPr/>
      <dgm:t>
        <a:bodyPr/>
        <a:lstStyle/>
        <a:p>
          <a:endParaRPr lang="en-US"/>
        </a:p>
      </dgm:t>
    </dgm:pt>
    <dgm:pt modelId="{044DFA4B-63C4-4215-B54E-2CACA9E9DB0D}" type="sibTrans" cxnId="{4F47312B-660F-49F1-A578-E9B41AF86775}">
      <dgm:prSet/>
      <dgm:spPr/>
      <dgm:t>
        <a:bodyPr/>
        <a:lstStyle/>
        <a:p>
          <a:endParaRPr lang="en-US"/>
        </a:p>
      </dgm:t>
    </dgm:pt>
    <dgm:pt modelId="{7D5DEDD6-7865-499F-806A-9AC69C4370B3}">
      <dgm:prSet/>
      <dgm:spPr/>
      <dgm:t>
        <a:bodyPr/>
        <a:lstStyle/>
        <a:p>
          <a:r>
            <a:rPr lang="en-US" dirty="0" smtClean="0"/>
            <a:t>Dual Language programming started in HISD; Some programs started and stopped before 2012.  </a:t>
          </a:r>
          <a:endParaRPr lang="en-US" dirty="0"/>
        </a:p>
      </dgm:t>
    </dgm:pt>
    <dgm:pt modelId="{986746A1-310B-4576-A066-D229825437F5}" type="parTrans" cxnId="{E9948E2B-63D7-4B80-B15A-F1C1102648A5}">
      <dgm:prSet/>
      <dgm:spPr/>
      <dgm:t>
        <a:bodyPr/>
        <a:lstStyle/>
        <a:p>
          <a:endParaRPr lang="en-US"/>
        </a:p>
      </dgm:t>
    </dgm:pt>
    <dgm:pt modelId="{0BAE9CC0-85F7-4731-BC47-F5B6393DC850}" type="sibTrans" cxnId="{E9948E2B-63D7-4B80-B15A-F1C1102648A5}">
      <dgm:prSet/>
      <dgm:spPr/>
      <dgm:t>
        <a:bodyPr/>
        <a:lstStyle/>
        <a:p>
          <a:endParaRPr lang="en-US"/>
        </a:p>
      </dgm:t>
    </dgm:pt>
    <dgm:pt modelId="{B48C00DC-0DB0-4A0B-A94C-9D4AB423C9D6}">
      <dgm:prSet/>
      <dgm:spPr/>
      <dgm:t>
        <a:bodyPr/>
        <a:lstStyle/>
        <a:p>
          <a:r>
            <a:rPr lang="en-US" dirty="0" smtClean="0"/>
            <a:t>The expansion of DL programming picked up again. </a:t>
          </a:r>
          <a:endParaRPr lang="en-US" dirty="0"/>
        </a:p>
      </dgm:t>
    </dgm:pt>
    <dgm:pt modelId="{8BE21133-382F-447A-AEE3-FAC29E959117}" type="parTrans" cxnId="{16829257-13E7-4D4C-9BAB-144591D52B7F}">
      <dgm:prSet/>
      <dgm:spPr/>
      <dgm:t>
        <a:bodyPr/>
        <a:lstStyle/>
        <a:p>
          <a:endParaRPr lang="en-US"/>
        </a:p>
      </dgm:t>
    </dgm:pt>
    <dgm:pt modelId="{ED1587BC-A97D-471D-BBB9-F7B0AC213D6A}" type="sibTrans" cxnId="{16829257-13E7-4D4C-9BAB-144591D52B7F}">
      <dgm:prSet/>
      <dgm:spPr/>
      <dgm:t>
        <a:bodyPr/>
        <a:lstStyle/>
        <a:p>
          <a:endParaRPr lang="en-US"/>
        </a:p>
      </dgm:t>
    </dgm:pt>
    <dgm:pt modelId="{2FEB7DA0-A4A4-4250-86EC-395BE305F64F}">
      <dgm:prSet/>
      <dgm:spPr/>
      <dgm:t>
        <a:bodyPr/>
        <a:lstStyle/>
        <a:p>
          <a:r>
            <a:rPr lang="en-US" dirty="0" smtClean="0"/>
            <a:t>Spring 2012= 12 DL participating campuses (9 ES/2MS/1HS) </a:t>
          </a:r>
          <a:endParaRPr lang="en-US" dirty="0"/>
        </a:p>
      </dgm:t>
    </dgm:pt>
    <dgm:pt modelId="{8DD56F75-D58F-4E53-8D7B-EFDDCDBB6939}" type="parTrans" cxnId="{E1451027-F82A-4A71-8540-338E0E0C14B4}">
      <dgm:prSet/>
      <dgm:spPr/>
      <dgm:t>
        <a:bodyPr/>
        <a:lstStyle/>
        <a:p>
          <a:endParaRPr lang="en-US"/>
        </a:p>
      </dgm:t>
    </dgm:pt>
    <dgm:pt modelId="{78FC8BE8-F212-4E6C-AD39-5D7F7F4935B2}" type="sibTrans" cxnId="{E1451027-F82A-4A71-8540-338E0E0C14B4}">
      <dgm:prSet/>
      <dgm:spPr/>
      <dgm:t>
        <a:bodyPr/>
        <a:lstStyle/>
        <a:p>
          <a:endParaRPr lang="en-US"/>
        </a:p>
      </dgm:t>
    </dgm:pt>
    <dgm:pt modelId="{B1500069-A8D5-4214-8D11-06DE617003ED}">
      <dgm:prSet/>
      <dgm:spPr/>
      <dgm:t>
        <a:bodyPr/>
        <a:lstStyle/>
        <a:p>
          <a:r>
            <a:rPr lang="en-US" dirty="0" smtClean="0"/>
            <a:t>August 2012= 5 additional ES started DL </a:t>
          </a:r>
          <a:endParaRPr lang="en-US" dirty="0"/>
        </a:p>
      </dgm:t>
    </dgm:pt>
    <dgm:pt modelId="{8A8D2F4F-04A3-45F8-8BD6-A6847D36E280}" type="parTrans" cxnId="{AA5A1463-5033-4289-9985-39B6E44CC9F1}">
      <dgm:prSet/>
      <dgm:spPr/>
      <dgm:t>
        <a:bodyPr/>
        <a:lstStyle/>
        <a:p>
          <a:endParaRPr lang="en-US"/>
        </a:p>
      </dgm:t>
    </dgm:pt>
    <dgm:pt modelId="{EFF7D483-BC6B-4E7D-9745-D81C7BB92766}" type="sibTrans" cxnId="{AA5A1463-5033-4289-9985-39B6E44CC9F1}">
      <dgm:prSet/>
      <dgm:spPr/>
      <dgm:t>
        <a:bodyPr/>
        <a:lstStyle/>
        <a:p>
          <a:endParaRPr lang="en-US"/>
        </a:p>
      </dgm:t>
    </dgm:pt>
    <dgm:pt modelId="{268B6F0B-1C3F-45E4-8FF1-544D9E7D6B43}">
      <dgm:prSet/>
      <dgm:spPr/>
      <dgm:t>
        <a:bodyPr/>
        <a:lstStyle/>
        <a:p>
          <a:r>
            <a:rPr lang="en-US" dirty="0" smtClean="0"/>
            <a:t>The goal is to gradually phase out Transitional BE at the elementary level and replace it with DL as the only BE program for qualifying ELLs.  Expansion to MS and HS will be strategic based on geography.</a:t>
          </a:r>
          <a:endParaRPr lang="en-US" dirty="0"/>
        </a:p>
      </dgm:t>
    </dgm:pt>
    <dgm:pt modelId="{19C85197-37C7-4CE9-B866-A0D49637A7F8}" type="parTrans" cxnId="{FFCD0263-F481-40D2-A510-AB3C0F65EDCF}">
      <dgm:prSet/>
      <dgm:spPr/>
      <dgm:t>
        <a:bodyPr/>
        <a:lstStyle/>
        <a:p>
          <a:endParaRPr lang="en-US"/>
        </a:p>
      </dgm:t>
    </dgm:pt>
    <dgm:pt modelId="{981A256D-2384-45E5-B455-82946A205635}" type="sibTrans" cxnId="{FFCD0263-F481-40D2-A510-AB3C0F65EDCF}">
      <dgm:prSet/>
      <dgm:spPr/>
      <dgm:t>
        <a:bodyPr/>
        <a:lstStyle/>
        <a:p>
          <a:endParaRPr lang="en-US"/>
        </a:p>
      </dgm:t>
    </dgm:pt>
    <dgm:pt modelId="{2C7C69E9-E065-458C-A9F4-62F474617A25}">
      <dgm:prSet phldrT="[Text]"/>
      <dgm:spPr/>
      <dgm:t>
        <a:bodyPr/>
        <a:lstStyle/>
        <a:p>
          <a:r>
            <a:rPr lang="en-US" dirty="0" smtClean="0"/>
            <a:t>August 2014</a:t>
          </a:r>
          <a:endParaRPr lang="en-US" dirty="0"/>
        </a:p>
      </dgm:t>
    </dgm:pt>
    <dgm:pt modelId="{4EFBD47E-4479-4C4A-AB31-A591FAE45101}" type="parTrans" cxnId="{70C15C6C-6ACA-44AC-9A8D-BB08B9EBE000}">
      <dgm:prSet/>
      <dgm:spPr/>
      <dgm:t>
        <a:bodyPr/>
        <a:lstStyle/>
        <a:p>
          <a:endParaRPr lang="en-US"/>
        </a:p>
      </dgm:t>
    </dgm:pt>
    <dgm:pt modelId="{9A76FFC9-BC7E-4E9D-9317-197B0CAF822D}" type="sibTrans" cxnId="{70C15C6C-6ACA-44AC-9A8D-BB08B9EBE000}">
      <dgm:prSet/>
      <dgm:spPr/>
      <dgm:t>
        <a:bodyPr/>
        <a:lstStyle/>
        <a:p>
          <a:endParaRPr lang="en-US"/>
        </a:p>
      </dgm:t>
    </dgm:pt>
    <dgm:pt modelId="{6F90BB92-EBDC-4AFB-906D-F74C06DB32F8}">
      <dgm:prSet/>
      <dgm:spPr/>
      <dgm:t>
        <a:bodyPr/>
        <a:lstStyle/>
        <a:p>
          <a:r>
            <a:rPr lang="en-US" dirty="0" smtClean="0"/>
            <a:t>Planning for more aggressive expansion-visited several districts in Texas and others across the US and established aligned programming, support systems and implementation for 14 existing ES.</a:t>
          </a:r>
          <a:endParaRPr lang="en-US" dirty="0"/>
        </a:p>
      </dgm:t>
    </dgm:pt>
    <dgm:pt modelId="{45563276-9479-4F2E-B021-FB3A5313E908}" type="parTrans" cxnId="{480EEBD7-2A87-4ABB-A4F1-57D5FCF2A0AF}">
      <dgm:prSet/>
      <dgm:spPr/>
      <dgm:t>
        <a:bodyPr/>
        <a:lstStyle/>
        <a:p>
          <a:endParaRPr lang="en-US"/>
        </a:p>
      </dgm:t>
    </dgm:pt>
    <dgm:pt modelId="{F90AA760-5C76-43D3-9061-B3F03B501E11}" type="sibTrans" cxnId="{480EEBD7-2A87-4ABB-A4F1-57D5FCF2A0AF}">
      <dgm:prSet/>
      <dgm:spPr/>
      <dgm:t>
        <a:bodyPr/>
        <a:lstStyle/>
        <a:p>
          <a:endParaRPr lang="en-US"/>
        </a:p>
      </dgm:t>
    </dgm:pt>
    <dgm:pt modelId="{3E995EB6-AE30-4DC8-BB2D-D1BB7D8727BE}">
      <dgm:prSet phldrT="[Text]"/>
      <dgm:spPr/>
      <dgm:t>
        <a:bodyPr/>
        <a:lstStyle/>
        <a:p>
          <a:r>
            <a:rPr lang="en-US" dirty="0" smtClean="0"/>
            <a:t>Additional expansion is a district priority</a:t>
          </a:r>
          <a:endParaRPr lang="en-US" dirty="0"/>
        </a:p>
      </dgm:t>
    </dgm:pt>
    <dgm:pt modelId="{F7702D13-F2DB-4315-8C61-CABAFB72322C}" type="parTrans" cxnId="{C06CE22F-64C5-4B22-93E4-242F2EE7918F}">
      <dgm:prSet/>
      <dgm:spPr/>
      <dgm:t>
        <a:bodyPr/>
        <a:lstStyle/>
        <a:p>
          <a:endParaRPr lang="en-US"/>
        </a:p>
      </dgm:t>
    </dgm:pt>
    <dgm:pt modelId="{9676E4E9-229D-414F-8D35-672966D72858}" type="sibTrans" cxnId="{C06CE22F-64C5-4B22-93E4-242F2EE7918F}">
      <dgm:prSet/>
      <dgm:spPr/>
      <dgm:t>
        <a:bodyPr/>
        <a:lstStyle/>
        <a:p>
          <a:endParaRPr lang="en-US"/>
        </a:p>
      </dgm:t>
    </dgm:pt>
    <dgm:pt modelId="{721D7676-E608-4B22-BF1D-9DE707A91270}">
      <dgm:prSet phldrT="[Text]"/>
      <dgm:spPr/>
      <dgm:t>
        <a:bodyPr/>
        <a:lstStyle/>
        <a:p>
          <a:r>
            <a:rPr lang="en-US" dirty="0" smtClean="0"/>
            <a:t>August 2015</a:t>
          </a:r>
          <a:endParaRPr lang="en-US" dirty="0"/>
        </a:p>
      </dgm:t>
    </dgm:pt>
    <dgm:pt modelId="{89170F46-40EB-4BD6-AF29-007D28D8335E}" type="parTrans" cxnId="{564C8B96-46CE-4A1F-ACFF-D90E91E02EB2}">
      <dgm:prSet/>
      <dgm:spPr/>
      <dgm:t>
        <a:bodyPr/>
        <a:lstStyle/>
        <a:p>
          <a:endParaRPr lang="en-US"/>
        </a:p>
      </dgm:t>
    </dgm:pt>
    <dgm:pt modelId="{5B756499-0A01-4800-B6F2-FB493A579EF6}" type="sibTrans" cxnId="{564C8B96-46CE-4A1F-ACFF-D90E91E02EB2}">
      <dgm:prSet/>
      <dgm:spPr/>
      <dgm:t>
        <a:bodyPr/>
        <a:lstStyle/>
        <a:p>
          <a:endParaRPr lang="en-US"/>
        </a:p>
      </dgm:t>
    </dgm:pt>
    <dgm:pt modelId="{85C36D36-95C9-404B-B8F4-A4B20EF41078}">
      <dgm:prSet/>
      <dgm:spPr/>
      <dgm:t>
        <a:bodyPr/>
        <a:lstStyle/>
        <a:p>
          <a:r>
            <a:rPr lang="en-US" dirty="0" smtClean="0"/>
            <a:t>14 additional elementary campuses started DL implementation </a:t>
          </a:r>
          <a:endParaRPr lang="en-US" dirty="0"/>
        </a:p>
      </dgm:t>
    </dgm:pt>
    <dgm:pt modelId="{CAA9DF0B-BF21-48D5-8B84-8D0A4C51032E}" type="parTrans" cxnId="{6F42ABF2-C4E1-4E88-B49B-9FDD92AD0501}">
      <dgm:prSet/>
      <dgm:spPr/>
      <dgm:t>
        <a:bodyPr/>
        <a:lstStyle/>
        <a:p>
          <a:endParaRPr lang="en-US"/>
        </a:p>
      </dgm:t>
    </dgm:pt>
    <dgm:pt modelId="{5665B8B9-C849-4275-ADC8-E0B039FC2AAF}" type="sibTrans" cxnId="{6F42ABF2-C4E1-4E88-B49B-9FDD92AD0501}">
      <dgm:prSet/>
      <dgm:spPr/>
      <dgm:t>
        <a:bodyPr/>
        <a:lstStyle/>
        <a:p>
          <a:endParaRPr lang="en-US"/>
        </a:p>
      </dgm:t>
    </dgm:pt>
    <dgm:pt modelId="{3E399D28-4FD7-4936-8310-4683A6E1D18D}">
      <dgm:prSet/>
      <dgm:spPr/>
      <dgm:t>
        <a:bodyPr/>
        <a:lstStyle/>
        <a:p>
          <a:r>
            <a:rPr lang="en-US" dirty="0" smtClean="0"/>
            <a:t>The DL programming expanded to 25 additional campuses (22 elementary, 2 ECC, 1 MS) for a total of 56. </a:t>
          </a:r>
          <a:endParaRPr lang="en-US" dirty="0"/>
        </a:p>
      </dgm:t>
    </dgm:pt>
    <dgm:pt modelId="{BDE505B9-EEDE-4A74-AB01-BD392A83BBA4}" type="parTrans" cxnId="{D94E3184-8F93-473D-8098-A9DD3EE07C2E}">
      <dgm:prSet/>
      <dgm:spPr/>
      <dgm:t>
        <a:bodyPr/>
        <a:lstStyle/>
        <a:p>
          <a:endParaRPr lang="en-US"/>
        </a:p>
      </dgm:t>
    </dgm:pt>
    <dgm:pt modelId="{D1CC869A-DDC5-4AF1-97B3-5B45FDD8907B}" type="sibTrans" cxnId="{D94E3184-8F93-473D-8098-A9DD3EE07C2E}">
      <dgm:prSet/>
      <dgm:spPr/>
      <dgm:t>
        <a:bodyPr/>
        <a:lstStyle/>
        <a:p>
          <a:endParaRPr lang="en-US"/>
        </a:p>
      </dgm:t>
    </dgm:pt>
    <dgm:pt modelId="{E2D2240F-9FA9-4849-B82C-5DB63F0BD5FF}" type="pres">
      <dgm:prSet presAssocID="{ED10C14A-DD64-464E-981D-36C2987036A8}" presName="linear" presStyleCnt="0">
        <dgm:presLayoutVars>
          <dgm:dir/>
          <dgm:animLvl val="lvl"/>
          <dgm:resizeHandles val="exact"/>
        </dgm:presLayoutVars>
      </dgm:prSet>
      <dgm:spPr/>
      <dgm:t>
        <a:bodyPr/>
        <a:lstStyle/>
        <a:p>
          <a:endParaRPr lang="en-US"/>
        </a:p>
      </dgm:t>
    </dgm:pt>
    <dgm:pt modelId="{F4B3B4FD-E017-4598-A82B-D36522D03460}" type="pres">
      <dgm:prSet presAssocID="{11445C00-AC48-4071-9B02-766A2B24C62A}" presName="parentLin" presStyleCnt="0"/>
      <dgm:spPr/>
    </dgm:pt>
    <dgm:pt modelId="{22CE2107-DCB2-4277-AE44-6CBD698475E3}" type="pres">
      <dgm:prSet presAssocID="{11445C00-AC48-4071-9B02-766A2B24C62A}" presName="parentLeftMargin" presStyleLbl="node1" presStyleIdx="0" presStyleCnt="6"/>
      <dgm:spPr/>
      <dgm:t>
        <a:bodyPr/>
        <a:lstStyle/>
        <a:p>
          <a:endParaRPr lang="en-US"/>
        </a:p>
      </dgm:t>
    </dgm:pt>
    <dgm:pt modelId="{C7FC2651-9636-41C4-82B0-3C8735A7FADB}" type="pres">
      <dgm:prSet presAssocID="{11445C00-AC48-4071-9B02-766A2B24C62A}" presName="parentText" presStyleLbl="node1" presStyleIdx="0" presStyleCnt="6">
        <dgm:presLayoutVars>
          <dgm:chMax val="0"/>
          <dgm:bulletEnabled val="1"/>
        </dgm:presLayoutVars>
      </dgm:prSet>
      <dgm:spPr/>
      <dgm:t>
        <a:bodyPr/>
        <a:lstStyle/>
        <a:p>
          <a:endParaRPr lang="en-US"/>
        </a:p>
      </dgm:t>
    </dgm:pt>
    <dgm:pt modelId="{59BB4EC0-39A7-4652-B0E8-80DC3D71C25E}" type="pres">
      <dgm:prSet presAssocID="{11445C00-AC48-4071-9B02-766A2B24C62A}" presName="negativeSpace" presStyleCnt="0"/>
      <dgm:spPr/>
    </dgm:pt>
    <dgm:pt modelId="{C7CCD967-6C69-487A-BD2B-CB5DF40654A0}" type="pres">
      <dgm:prSet presAssocID="{11445C00-AC48-4071-9B02-766A2B24C62A}" presName="childText" presStyleLbl="conFgAcc1" presStyleIdx="0" presStyleCnt="6">
        <dgm:presLayoutVars>
          <dgm:bulletEnabled val="1"/>
        </dgm:presLayoutVars>
      </dgm:prSet>
      <dgm:spPr/>
      <dgm:t>
        <a:bodyPr/>
        <a:lstStyle/>
        <a:p>
          <a:endParaRPr lang="en-US"/>
        </a:p>
      </dgm:t>
    </dgm:pt>
    <dgm:pt modelId="{831ADAA0-F92F-4E9C-8015-07A88C90ABFB}" type="pres">
      <dgm:prSet presAssocID="{32B35B3E-333F-420C-8085-DCD49ABBA772}" presName="spaceBetweenRectangles" presStyleCnt="0"/>
      <dgm:spPr/>
    </dgm:pt>
    <dgm:pt modelId="{976B8DC5-D50B-47B8-AAD2-5A6A206B6869}" type="pres">
      <dgm:prSet presAssocID="{4970A086-C8D4-4EE2-9DD7-56FCC33E76C8}" presName="parentLin" presStyleCnt="0"/>
      <dgm:spPr/>
    </dgm:pt>
    <dgm:pt modelId="{536A42DA-49FA-4A80-9E43-AA18E110E337}" type="pres">
      <dgm:prSet presAssocID="{4970A086-C8D4-4EE2-9DD7-56FCC33E76C8}" presName="parentLeftMargin" presStyleLbl="node1" presStyleIdx="0" presStyleCnt="6"/>
      <dgm:spPr/>
      <dgm:t>
        <a:bodyPr/>
        <a:lstStyle/>
        <a:p>
          <a:endParaRPr lang="en-US"/>
        </a:p>
      </dgm:t>
    </dgm:pt>
    <dgm:pt modelId="{F3301A1A-A5B4-4B90-B7AD-470193BFCBC2}" type="pres">
      <dgm:prSet presAssocID="{4970A086-C8D4-4EE2-9DD7-56FCC33E76C8}" presName="parentText" presStyleLbl="node1" presStyleIdx="1" presStyleCnt="6">
        <dgm:presLayoutVars>
          <dgm:chMax val="0"/>
          <dgm:bulletEnabled val="1"/>
        </dgm:presLayoutVars>
      </dgm:prSet>
      <dgm:spPr/>
      <dgm:t>
        <a:bodyPr/>
        <a:lstStyle/>
        <a:p>
          <a:endParaRPr lang="en-US"/>
        </a:p>
      </dgm:t>
    </dgm:pt>
    <dgm:pt modelId="{1113E4F9-C09B-4DA1-A5FE-BC969AB8A917}" type="pres">
      <dgm:prSet presAssocID="{4970A086-C8D4-4EE2-9DD7-56FCC33E76C8}" presName="negativeSpace" presStyleCnt="0"/>
      <dgm:spPr/>
    </dgm:pt>
    <dgm:pt modelId="{5004A661-2921-43A4-95C7-0AECD87823B3}" type="pres">
      <dgm:prSet presAssocID="{4970A086-C8D4-4EE2-9DD7-56FCC33E76C8}" presName="childText" presStyleLbl="conFgAcc1" presStyleIdx="1" presStyleCnt="6">
        <dgm:presLayoutVars>
          <dgm:bulletEnabled val="1"/>
        </dgm:presLayoutVars>
      </dgm:prSet>
      <dgm:spPr/>
      <dgm:t>
        <a:bodyPr/>
        <a:lstStyle/>
        <a:p>
          <a:endParaRPr lang="en-US"/>
        </a:p>
      </dgm:t>
    </dgm:pt>
    <dgm:pt modelId="{D39BF263-AC78-493B-9A6A-69FB31E7E4EE}" type="pres">
      <dgm:prSet presAssocID="{D7E3C804-997A-491E-AB5D-B6039B63F4C9}" presName="spaceBetweenRectangles" presStyleCnt="0"/>
      <dgm:spPr/>
    </dgm:pt>
    <dgm:pt modelId="{AAEDD24A-3A8A-4DB0-A5BC-A6E598782572}" type="pres">
      <dgm:prSet presAssocID="{ECEFC71D-3A01-4EB8-91EE-00F718498873}" presName="parentLin" presStyleCnt="0"/>
      <dgm:spPr/>
    </dgm:pt>
    <dgm:pt modelId="{A754072A-F562-44FB-A8E9-2E93BB0B0672}" type="pres">
      <dgm:prSet presAssocID="{ECEFC71D-3A01-4EB8-91EE-00F718498873}" presName="parentLeftMargin" presStyleLbl="node1" presStyleIdx="1" presStyleCnt="6"/>
      <dgm:spPr/>
      <dgm:t>
        <a:bodyPr/>
        <a:lstStyle/>
        <a:p>
          <a:endParaRPr lang="en-US"/>
        </a:p>
      </dgm:t>
    </dgm:pt>
    <dgm:pt modelId="{6180F2CE-4FBE-49E7-ADE9-81EAA20D5EE4}" type="pres">
      <dgm:prSet presAssocID="{ECEFC71D-3A01-4EB8-91EE-00F718498873}" presName="parentText" presStyleLbl="node1" presStyleIdx="2" presStyleCnt="6">
        <dgm:presLayoutVars>
          <dgm:chMax val="0"/>
          <dgm:bulletEnabled val="1"/>
        </dgm:presLayoutVars>
      </dgm:prSet>
      <dgm:spPr/>
      <dgm:t>
        <a:bodyPr/>
        <a:lstStyle/>
        <a:p>
          <a:endParaRPr lang="en-US"/>
        </a:p>
      </dgm:t>
    </dgm:pt>
    <dgm:pt modelId="{AF2299AD-B4C8-45C2-B30A-C3E34754DE7C}" type="pres">
      <dgm:prSet presAssocID="{ECEFC71D-3A01-4EB8-91EE-00F718498873}" presName="negativeSpace" presStyleCnt="0"/>
      <dgm:spPr/>
    </dgm:pt>
    <dgm:pt modelId="{1CE742E9-6018-4707-BCF0-7866D3048784}" type="pres">
      <dgm:prSet presAssocID="{ECEFC71D-3A01-4EB8-91EE-00F718498873}" presName="childText" presStyleLbl="conFgAcc1" presStyleIdx="2" presStyleCnt="6">
        <dgm:presLayoutVars>
          <dgm:bulletEnabled val="1"/>
        </dgm:presLayoutVars>
      </dgm:prSet>
      <dgm:spPr/>
      <dgm:t>
        <a:bodyPr/>
        <a:lstStyle/>
        <a:p>
          <a:endParaRPr lang="en-US"/>
        </a:p>
      </dgm:t>
    </dgm:pt>
    <dgm:pt modelId="{8B79BF02-92E4-47C2-BF10-4BD3C8BB2D3B}" type="pres">
      <dgm:prSet presAssocID="{044DFA4B-63C4-4215-B54E-2CACA9E9DB0D}" presName="spaceBetweenRectangles" presStyleCnt="0"/>
      <dgm:spPr/>
    </dgm:pt>
    <dgm:pt modelId="{25233324-40A1-40E3-BEF9-CB64DA3367FB}" type="pres">
      <dgm:prSet presAssocID="{2C7C69E9-E065-458C-A9F4-62F474617A25}" presName="parentLin" presStyleCnt="0"/>
      <dgm:spPr/>
    </dgm:pt>
    <dgm:pt modelId="{F72BA85B-8382-43A2-8DDD-5BCA5F0484A4}" type="pres">
      <dgm:prSet presAssocID="{2C7C69E9-E065-458C-A9F4-62F474617A25}" presName="parentLeftMargin" presStyleLbl="node1" presStyleIdx="2" presStyleCnt="6"/>
      <dgm:spPr/>
      <dgm:t>
        <a:bodyPr/>
        <a:lstStyle/>
        <a:p>
          <a:endParaRPr lang="en-US"/>
        </a:p>
      </dgm:t>
    </dgm:pt>
    <dgm:pt modelId="{3BA52C21-78DB-4241-BB06-8F68CDC3997A}" type="pres">
      <dgm:prSet presAssocID="{2C7C69E9-E065-458C-A9F4-62F474617A25}" presName="parentText" presStyleLbl="node1" presStyleIdx="3" presStyleCnt="6">
        <dgm:presLayoutVars>
          <dgm:chMax val="0"/>
          <dgm:bulletEnabled val="1"/>
        </dgm:presLayoutVars>
      </dgm:prSet>
      <dgm:spPr/>
      <dgm:t>
        <a:bodyPr/>
        <a:lstStyle/>
        <a:p>
          <a:endParaRPr lang="en-US"/>
        </a:p>
      </dgm:t>
    </dgm:pt>
    <dgm:pt modelId="{2A1FD6B0-8BE8-4BE7-BA9B-A413EE6DAD6A}" type="pres">
      <dgm:prSet presAssocID="{2C7C69E9-E065-458C-A9F4-62F474617A25}" presName="negativeSpace" presStyleCnt="0"/>
      <dgm:spPr/>
    </dgm:pt>
    <dgm:pt modelId="{0639D172-4D80-4FCF-A5F9-0EC6BB7C39BF}" type="pres">
      <dgm:prSet presAssocID="{2C7C69E9-E065-458C-A9F4-62F474617A25}" presName="childText" presStyleLbl="conFgAcc1" presStyleIdx="3" presStyleCnt="6">
        <dgm:presLayoutVars>
          <dgm:bulletEnabled val="1"/>
        </dgm:presLayoutVars>
      </dgm:prSet>
      <dgm:spPr/>
      <dgm:t>
        <a:bodyPr/>
        <a:lstStyle/>
        <a:p>
          <a:endParaRPr lang="en-US"/>
        </a:p>
      </dgm:t>
    </dgm:pt>
    <dgm:pt modelId="{582E983B-88C2-4CCE-A629-65E403B5551F}" type="pres">
      <dgm:prSet presAssocID="{9A76FFC9-BC7E-4E9D-9317-197B0CAF822D}" presName="spaceBetweenRectangles" presStyleCnt="0"/>
      <dgm:spPr/>
    </dgm:pt>
    <dgm:pt modelId="{96F81D6A-B722-44D9-8CBA-DCBA7F878ED5}" type="pres">
      <dgm:prSet presAssocID="{721D7676-E608-4B22-BF1D-9DE707A91270}" presName="parentLin" presStyleCnt="0"/>
      <dgm:spPr/>
    </dgm:pt>
    <dgm:pt modelId="{9C72441D-8CC6-4708-80C2-4EAC759C5ED7}" type="pres">
      <dgm:prSet presAssocID="{721D7676-E608-4B22-BF1D-9DE707A91270}" presName="parentLeftMargin" presStyleLbl="node1" presStyleIdx="3" presStyleCnt="6"/>
      <dgm:spPr/>
      <dgm:t>
        <a:bodyPr/>
        <a:lstStyle/>
        <a:p>
          <a:endParaRPr lang="en-US"/>
        </a:p>
      </dgm:t>
    </dgm:pt>
    <dgm:pt modelId="{D860E388-10F2-49F0-9B99-5ED5C0036161}" type="pres">
      <dgm:prSet presAssocID="{721D7676-E608-4B22-BF1D-9DE707A91270}" presName="parentText" presStyleLbl="node1" presStyleIdx="4" presStyleCnt="6">
        <dgm:presLayoutVars>
          <dgm:chMax val="0"/>
          <dgm:bulletEnabled val="1"/>
        </dgm:presLayoutVars>
      </dgm:prSet>
      <dgm:spPr/>
      <dgm:t>
        <a:bodyPr/>
        <a:lstStyle/>
        <a:p>
          <a:endParaRPr lang="en-US"/>
        </a:p>
      </dgm:t>
    </dgm:pt>
    <dgm:pt modelId="{CC57AA06-B79F-4605-AEBF-6874118CCE07}" type="pres">
      <dgm:prSet presAssocID="{721D7676-E608-4B22-BF1D-9DE707A91270}" presName="negativeSpace" presStyleCnt="0"/>
      <dgm:spPr/>
    </dgm:pt>
    <dgm:pt modelId="{56846DDF-CE33-49B2-A5E4-9221D9AD6C2F}" type="pres">
      <dgm:prSet presAssocID="{721D7676-E608-4B22-BF1D-9DE707A91270}" presName="childText" presStyleLbl="conFgAcc1" presStyleIdx="4" presStyleCnt="6">
        <dgm:presLayoutVars>
          <dgm:bulletEnabled val="1"/>
        </dgm:presLayoutVars>
      </dgm:prSet>
      <dgm:spPr/>
      <dgm:t>
        <a:bodyPr/>
        <a:lstStyle/>
        <a:p>
          <a:endParaRPr lang="en-US"/>
        </a:p>
      </dgm:t>
    </dgm:pt>
    <dgm:pt modelId="{CEF16A89-1C29-4A69-B95B-BF38FBD50BA8}" type="pres">
      <dgm:prSet presAssocID="{5B756499-0A01-4800-B6F2-FB493A579EF6}" presName="spaceBetweenRectangles" presStyleCnt="0"/>
      <dgm:spPr/>
    </dgm:pt>
    <dgm:pt modelId="{C7317B28-FDB7-4B63-97FE-F5AD2118DFE5}" type="pres">
      <dgm:prSet presAssocID="{3E995EB6-AE30-4DC8-BB2D-D1BB7D8727BE}" presName="parentLin" presStyleCnt="0"/>
      <dgm:spPr/>
    </dgm:pt>
    <dgm:pt modelId="{4B2E98CC-F5E6-45EF-9504-641C82EDCF48}" type="pres">
      <dgm:prSet presAssocID="{3E995EB6-AE30-4DC8-BB2D-D1BB7D8727BE}" presName="parentLeftMargin" presStyleLbl="node1" presStyleIdx="4" presStyleCnt="6"/>
      <dgm:spPr/>
      <dgm:t>
        <a:bodyPr/>
        <a:lstStyle/>
        <a:p>
          <a:endParaRPr lang="en-US"/>
        </a:p>
      </dgm:t>
    </dgm:pt>
    <dgm:pt modelId="{9E1919B9-6E40-4C4F-AD6F-55A8A35CA1E5}" type="pres">
      <dgm:prSet presAssocID="{3E995EB6-AE30-4DC8-BB2D-D1BB7D8727BE}" presName="parentText" presStyleLbl="node1" presStyleIdx="5" presStyleCnt="6">
        <dgm:presLayoutVars>
          <dgm:chMax val="0"/>
          <dgm:bulletEnabled val="1"/>
        </dgm:presLayoutVars>
      </dgm:prSet>
      <dgm:spPr/>
      <dgm:t>
        <a:bodyPr/>
        <a:lstStyle/>
        <a:p>
          <a:endParaRPr lang="en-US"/>
        </a:p>
      </dgm:t>
    </dgm:pt>
    <dgm:pt modelId="{8607F0CA-D0B8-4643-87A5-B4B07ACED25C}" type="pres">
      <dgm:prSet presAssocID="{3E995EB6-AE30-4DC8-BB2D-D1BB7D8727BE}" presName="negativeSpace" presStyleCnt="0"/>
      <dgm:spPr/>
    </dgm:pt>
    <dgm:pt modelId="{42313AA2-D218-4337-9B60-BB94C770585A}" type="pres">
      <dgm:prSet presAssocID="{3E995EB6-AE30-4DC8-BB2D-D1BB7D8727BE}" presName="childText" presStyleLbl="conFgAcc1" presStyleIdx="5" presStyleCnt="6">
        <dgm:presLayoutVars>
          <dgm:bulletEnabled val="1"/>
        </dgm:presLayoutVars>
      </dgm:prSet>
      <dgm:spPr/>
      <dgm:t>
        <a:bodyPr/>
        <a:lstStyle/>
        <a:p>
          <a:endParaRPr lang="en-US"/>
        </a:p>
      </dgm:t>
    </dgm:pt>
  </dgm:ptLst>
  <dgm:cxnLst>
    <dgm:cxn modelId="{DC63C2F9-12F4-4AC8-AAEA-FB1306230C0F}" type="presOf" srcId="{4970A086-C8D4-4EE2-9DD7-56FCC33E76C8}" destId="{F3301A1A-A5B4-4B90-B7AD-470193BFCBC2}" srcOrd="1" destOrd="0" presId="urn:microsoft.com/office/officeart/2005/8/layout/list1"/>
    <dgm:cxn modelId="{6F42ABF2-C4E1-4E88-B49B-9FDD92AD0501}" srcId="{2C7C69E9-E065-458C-A9F4-62F474617A25}" destId="{85C36D36-95C9-404B-B8F4-A4B20EF41078}" srcOrd="0" destOrd="0" parTransId="{CAA9DF0B-BF21-48D5-8B84-8D0A4C51032E}" sibTransId="{5665B8B9-C849-4275-ADC8-E0B039FC2AAF}"/>
    <dgm:cxn modelId="{378F27B8-DA21-4AC5-ACFF-8A535C4083A4}" type="presOf" srcId="{7D5DEDD6-7865-499F-806A-9AC69C4370B3}" destId="{C7CCD967-6C69-487A-BD2B-CB5DF40654A0}" srcOrd="0" destOrd="0" presId="urn:microsoft.com/office/officeart/2005/8/layout/list1"/>
    <dgm:cxn modelId="{BF696712-4631-4E59-A52D-9BC8F3FF5615}" type="presOf" srcId="{2FEB7DA0-A4A4-4250-86EC-395BE305F64F}" destId="{5004A661-2921-43A4-95C7-0AECD87823B3}" srcOrd="0" destOrd="1" presId="urn:microsoft.com/office/officeart/2005/8/layout/list1"/>
    <dgm:cxn modelId="{FFCD0263-F481-40D2-A510-AB3C0F65EDCF}" srcId="{3E995EB6-AE30-4DC8-BB2D-D1BB7D8727BE}" destId="{268B6F0B-1C3F-45E4-8FF1-544D9E7D6B43}" srcOrd="0" destOrd="0" parTransId="{19C85197-37C7-4CE9-B866-A0D49637A7F8}" sibTransId="{981A256D-2384-45E5-B455-82946A205635}"/>
    <dgm:cxn modelId="{8D02723A-B694-48A9-9F44-B58F1E97F906}" type="presOf" srcId="{ECEFC71D-3A01-4EB8-91EE-00F718498873}" destId="{A754072A-F562-44FB-A8E9-2E93BB0B0672}" srcOrd="0" destOrd="0" presId="urn:microsoft.com/office/officeart/2005/8/layout/list1"/>
    <dgm:cxn modelId="{6866BFCF-15CF-47AE-A148-577630F6605E}" type="presOf" srcId="{6F90BB92-EBDC-4AFB-906D-F74C06DB32F8}" destId="{1CE742E9-6018-4707-BCF0-7866D3048784}" srcOrd="0" destOrd="0" presId="urn:microsoft.com/office/officeart/2005/8/layout/list1"/>
    <dgm:cxn modelId="{5EE988D4-C63F-4196-B696-645152BAC651}" type="presOf" srcId="{85C36D36-95C9-404B-B8F4-A4B20EF41078}" destId="{0639D172-4D80-4FCF-A5F9-0EC6BB7C39BF}" srcOrd="0" destOrd="0" presId="urn:microsoft.com/office/officeart/2005/8/layout/list1"/>
    <dgm:cxn modelId="{564C8B96-46CE-4A1F-ACFF-D90E91E02EB2}" srcId="{ED10C14A-DD64-464E-981D-36C2987036A8}" destId="{721D7676-E608-4B22-BF1D-9DE707A91270}" srcOrd="4" destOrd="0" parTransId="{89170F46-40EB-4BD6-AF29-007D28D8335E}" sibTransId="{5B756499-0A01-4800-B6F2-FB493A579EF6}"/>
    <dgm:cxn modelId="{16829257-13E7-4D4C-9BAB-144591D52B7F}" srcId="{4970A086-C8D4-4EE2-9DD7-56FCC33E76C8}" destId="{B48C00DC-0DB0-4A0B-A94C-9D4AB423C9D6}" srcOrd="0" destOrd="0" parTransId="{8BE21133-382F-447A-AEE3-FAC29E959117}" sibTransId="{ED1587BC-A97D-471D-BBB9-F7B0AC213D6A}"/>
    <dgm:cxn modelId="{AA5A1463-5033-4289-9985-39B6E44CC9F1}" srcId="{B48C00DC-0DB0-4A0B-A94C-9D4AB423C9D6}" destId="{B1500069-A8D5-4214-8D11-06DE617003ED}" srcOrd="1" destOrd="0" parTransId="{8A8D2F4F-04A3-45F8-8BD6-A6847D36E280}" sibTransId="{EFF7D483-BC6B-4E7D-9745-D81C7BB92766}"/>
    <dgm:cxn modelId="{7412CAB6-FFAD-46F6-A29D-150A08402377}" srcId="{ED10C14A-DD64-464E-981D-36C2987036A8}" destId="{11445C00-AC48-4071-9B02-766A2B24C62A}" srcOrd="0" destOrd="0" parTransId="{C6A235F8-7A85-464C-BD0F-D20C62FB1F1E}" sibTransId="{32B35B3E-333F-420C-8085-DCD49ABBA772}"/>
    <dgm:cxn modelId="{05DFCFBD-A1E7-4E13-8A81-7958ED4C0E8C}" type="presOf" srcId="{2C7C69E9-E065-458C-A9F4-62F474617A25}" destId="{F72BA85B-8382-43A2-8DDD-5BCA5F0484A4}" srcOrd="0" destOrd="0" presId="urn:microsoft.com/office/officeart/2005/8/layout/list1"/>
    <dgm:cxn modelId="{E2063AC4-E12D-4F5A-9E57-469292D12C41}" type="presOf" srcId="{B48C00DC-0DB0-4A0B-A94C-9D4AB423C9D6}" destId="{5004A661-2921-43A4-95C7-0AECD87823B3}" srcOrd="0" destOrd="0" presId="urn:microsoft.com/office/officeart/2005/8/layout/list1"/>
    <dgm:cxn modelId="{67B59EE7-100A-40C7-A8C1-FFC6432E5C82}" type="presOf" srcId="{11445C00-AC48-4071-9B02-766A2B24C62A}" destId="{22CE2107-DCB2-4277-AE44-6CBD698475E3}" srcOrd="0" destOrd="0" presId="urn:microsoft.com/office/officeart/2005/8/layout/list1"/>
    <dgm:cxn modelId="{C782E9E3-4F62-4CF1-97FC-D77A913F821D}" srcId="{ED10C14A-DD64-464E-981D-36C2987036A8}" destId="{4970A086-C8D4-4EE2-9DD7-56FCC33E76C8}" srcOrd="1" destOrd="0" parTransId="{88B941ED-65FB-4089-AAED-65CD644EED5C}" sibTransId="{D7E3C804-997A-491E-AB5D-B6039B63F4C9}"/>
    <dgm:cxn modelId="{C06CE22F-64C5-4B22-93E4-242F2EE7918F}" srcId="{ED10C14A-DD64-464E-981D-36C2987036A8}" destId="{3E995EB6-AE30-4DC8-BB2D-D1BB7D8727BE}" srcOrd="5" destOrd="0" parTransId="{F7702D13-F2DB-4315-8C61-CABAFB72322C}" sibTransId="{9676E4E9-229D-414F-8D35-672966D72858}"/>
    <dgm:cxn modelId="{6E0D7437-EA3B-408B-8820-D3B4BC7E7981}" type="presOf" srcId="{3E995EB6-AE30-4DC8-BB2D-D1BB7D8727BE}" destId="{4B2E98CC-F5E6-45EF-9504-641C82EDCF48}" srcOrd="0" destOrd="0" presId="urn:microsoft.com/office/officeart/2005/8/layout/list1"/>
    <dgm:cxn modelId="{D94E3184-8F93-473D-8098-A9DD3EE07C2E}" srcId="{721D7676-E608-4B22-BF1D-9DE707A91270}" destId="{3E399D28-4FD7-4936-8310-4683A6E1D18D}" srcOrd="0" destOrd="0" parTransId="{BDE505B9-EEDE-4A74-AB01-BD392A83BBA4}" sibTransId="{D1CC869A-DDC5-4AF1-97B3-5B45FDD8907B}"/>
    <dgm:cxn modelId="{D58C484E-6EDB-48C2-9B23-03621256899E}" type="presOf" srcId="{268B6F0B-1C3F-45E4-8FF1-544D9E7D6B43}" destId="{42313AA2-D218-4337-9B60-BB94C770585A}" srcOrd="0" destOrd="0" presId="urn:microsoft.com/office/officeart/2005/8/layout/list1"/>
    <dgm:cxn modelId="{4F47312B-660F-49F1-A578-E9B41AF86775}" srcId="{ED10C14A-DD64-464E-981D-36C2987036A8}" destId="{ECEFC71D-3A01-4EB8-91EE-00F718498873}" srcOrd="2" destOrd="0" parTransId="{87C1FB9E-7EB8-4FEC-A8D0-25B93090CBF3}" sibTransId="{044DFA4B-63C4-4215-B54E-2CACA9E9DB0D}"/>
    <dgm:cxn modelId="{F3084913-BEAE-4E6A-A8BB-B76761FAA782}" type="presOf" srcId="{3E995EB6-AE30-4DC8-BB2D-D1BB7D8727BE}" destId="{9E1919B9-6E40-4C4F-AD6F-55A8A35CA1E5}" srcOrd="1" destOrd="0" presId="urn:microsoft.com/office/officeart/2005/8/layout/list1"/>
    <dgm:cxn modelId="{480EEBD7-2A87-4ABB-A4F1-57D5FCF2A0AF}" srcId="{ECEFC71D-3A01-4EB8-91EE-00F718498873}" destId="{6F90BB92-EBDC-4AFB-906D-F74C06DB32F8}" srcOrd="0" destOrd="0" parTransId="{45563276-9479-4F2E-B021-FB3A5313E908}" sibTransId="{F90AA760-5C76-43D3-9061-B3F03B501E11}"/>
    <dgm:cxn modelId="{EFEC040E-E95B-4597-82C7-7E8B839521E1}" type="presOf" srcId="{4970A086-C8D4-4EE2-9DD7-56FCC33E76C8}" destId="{536A42DA-49FA-4A80-9E43-AA18E110E337}" srcOrd="0" destOrd="0" presId="urn:microsoft.com/office/officeart/2005/8/layout/list1"/>
    <dgm:cxn modelId="{E1451027-F82A-4A71-8540-338E0E0C14B4}" srcId="{B48C00DC-0DB0-4A0B-A94C-9D4AB423C9D6}" destId="{2FEB7DA0-A4A4-4250-86EC-395BE305F64F}" srcOrd="0" destOrd="0" parTransId="{8DD56F75-D58F-4E53-8D7B-EFDDCDBB6939}" sibTransId="{78FC8BE8-F212-4E6C-AD39-5D7F7F4935B2}"/>
    <dgm:cxn modelId="{56E54998-B690-48D5-8AAD-93761851A5D2}" type="presOf" srcId="{2C7C69E9-E065-458C-A9F4-62F474617A25}" destId="{3BA52C21-78DB-4241-BB06-8F68CDC3997A}" srcOrd="1" destOrd="0" presId="urn:microsoft.com/office/officeart/2005/8/layout/list1"/>
    <dgm:cxn modelId="{66CE5EC1-6397-4C3F-8B83-0A2A80149196}" type="presOf" srcId="{11445C00-AC48-4071-9B02-766A2B24C62A}" destId="{C7FC2651-9636-41C4-82B0-3C8735A7FADB}" srcOrd="1" destOrd="0" presId="urn:microsoft.com/office/officeart/2005/8/layout/list1"/>
    <dgm:cxn modelId="{E6ECBDF7-5167-47DF-9593-AF181558E550}" type="presOf" srcId="{ED10C14A-DD64-464E-981D-36C2987036A8}" destId="{E2D2240F-9FA9-4849-B82C-5DB63F0BD5FF}" srcOrd="0" destOrd="0" presId="urn:microsoft.com/office/officeart/2005/8/layout/list1"/>
    <dgm:cxn modelId="{96E8C431-4236-4352-85C6-CBF696A6FC6F}" type="presOf" srcId="{B1500069-A8D5-4214-8D11-06DE617003ED}" destId="{5004A661-2921-43A4-95C7-0AECD87823B3}" srcOrd="0" destOrd="2" presId="urn:microsoft.com/office/officeart/2005/8/layout/list1"/>
    <dgm:cxn modelId="{0651A8DE-9EA7-4F98-9E6F-E7E79DF39954}" type="presOf" srcId="{3E399D28-4FD7-4936-8310-4683A6E1D18D}" destId="{56846DDF-CE33-49B2-A5E4-9221D9AD6C2F}" srcOrd="0" destOrd="0" presId="urn:microsoft.com/office/officeart/2005/8/layout/list1"/>
    <dgm:cxn modelId="{E9948E2B-63D7-4B80-B15A-F1C1102648A5}" srcId="{11445C00-AC48-4071-9B02-766A2B24C62A}" destId="{7D5DEDD6-7865-499F-806A-9AC69C4370B3}" srcOrd="0" destOrd="0" parTransId="{986746A1-310B-4576-A066-D229825437F5}" sibTransId="{0BAE9CC0-85F7-4731-BC47-F5B6393DC850}"/>
    <dgm:cxn modelId="{A8C62006-A5F2-492F-A6DA-75166DBC7A49}" type="presOf" srcId="{721D7676-E608-4B22-BF1D-9DE707A91270}" destId="{D860E388-10F2-49F0-9B99-5ED5C0036161}" srcOrd="1" destOrd="0" presId="urn:microsoft.com/office/officeart/2005/8/layout/list1"/>
    <dgm:cxn modelId="{4C6D8249-79FD-4974-ACB3-3697F1DAD422}" type="presOf" srcId="{ECEFC71D-3A01-4EB8-91EE-00F718498873}" destId="{6180F2CE-4FBE-49E7-ADE9-81EAA20D5EE4}" srcOrd="1" destOrd="0" presId="urn:microsoft.com/office/officeart/2005/8/layout/list1"/>
    <dgm:cxn modelId="{AC3162CE-E7DC-4845-8100-585AECA0B708}" type="presOf" srcId="{721D7676-E608-4B22-BF1D-9DE707A91270}" destId="{9C72441D-8CC6-4708-80C2-4EAC759C5ED7}" srcOrd="0" destOrd="0" presId="urn:microsoft.com/office/officeart/2005/8/layout/list1"/>
    <dgm:cxn modelId="{70C15C6C-6ACA-44AC-9A8D-BB08B9EBE000}" srcId="{ED10C14A-DD64-464E-981D-36C2987036A8}" destId="{2C7C69E9-E065-458C-A9F4-62F474617A25}" srcOrd="3" destOrd="0" parTransId="{4EFBD47E-4479-4C4A-AB31-A591FAE45101}" sibTransId="{9A76FFC9-BC7E-4E9D-9317-197B0CAF822D}"/>
    <dgm:cxn modelId="{0865474B-F307-4401-9FC7-76DCA6BACE14}" type="presParOf" srcId="{E2D2240F-9FA9-4849-B82C-5DB63F0BD5FF}" destId="{F4B3B4FD-E017-4598-A82B-D36522D03460}" srcOrd="0" destOrd="0" presId="urn:microsoft.com/office/officeart/2005/8/layout/list1"/>
    <dgm:cxn modelId="{32CEE2E4-4C2C-4DFD-90F8-679ED6A3A408}" type="presParOf" srcId="{F4B3B4FD-E017-4598-A82B-D36522D03460}" destId="{22CE2107-DCB2-4277-AE44-6CBD698475E3}" srcOrd="0" destOrd="0" presId="urn:microsoft.com/office/officeart/2005/8/layout/list1"/>
    <dgm:cxn modelId="{BCF77491-DED7-4F94-9BB4-90416FF21BB2}" type="presParOf" srcId="{F4B3B4FD-E017-4598-A82B-D36522D03460}" destId="{C7FC2651-9636-41C4-82B0-3C8735A7FADB}" srcOrd="1" destOrd="0" presId="urn:microsoft.com/office/officeart/2005/8/layout/list1"/>
    <dgm:cxn modelId="{A1B74912-ED8C-45FD-ACB6-9DA3E7BDCF7A}" type="presParOf" srcId="{E2D2240F-9FA9-4849-B82C-5DB63F0BD5FF}" destId="{59BB4EC0-39A7-4652-B0E8-80DC3D71C25E}" srcOrd="1" destOrd="0" presId="urn:microsoft.com/office/officeart/2005/8/layout/list1"/>
    <dgm:cxn modelId="{337FD7ED-699F-44D5-A7A8-89D3D7EAEAD9}" type="presParOf" srcId="{E2D2240F-9FA9-4849-B82C-5DB63F0BD5FF}" destId="{C7CCD967-6C69-487A-BD2B-CB5DF40654A0}" srcOrd="2" destOrd="0" presId="urn:microsoft.com/office/officeart/2005/8/layout/list1"/>
    <dgm:cxn modelId="{367D6CE0-FE4B-4397-8918-9EF18F38C04D}" type="presParOf" srcId="{E2D2240F-9FA9-4849-B82C-5DB63F0BD5FF}" destId="{831ADAA0-F92F-4E9C-8015-07A88C90ABFB}" srcOrd="3" destOrd="0" presId="urn:microsoft.com/office/officeart/2005/8/layout/list1"/>
    <dgm:cxn modelId="{95EAD3C5-B6FC-4F86-AE81-3811907C6294}" type="presParOf" srcId="{E2D2240F-9FA9-4849-B82C-5DB63F0BD5FF}" destId="{976B8DC5-D50B-47B8-AAD2-5A6A206B6869}" srcOrd="4" destOrd="0" presId="urn:microsoft.com/office/officeart/2005/8/layout/list1"/>
    <dgm:cxn modelId="{B0126604-3CE4-4279-9F6C-0366B0FCFAE1}" type="presParOf" srcId="{976B8DC5-D50B-47B8-AAD2-5A6A206B6869}" destId="{536A42DA-49FA-4A80-9E43-AA18E110E337}" srcOrd="0" destOrd="0" presId="urn:microsoft.com/office/officeart/2005/8/layout/list1"/>
    <dgm:cxn modelId="{FBFBFFB0-C6A8-46A5-BF41-3206E9CA1FCF}" type="presParOf" srcId="{976B8DC5-D50B-47B8-AAD2-5A6A206B6869}" destId="{F3301A1A-A5B4-4B90-B7AD-470193BFCBC2}" srcOrd="1" destOrd="0" presId="urn:microsoft.com/office/officeart/2005/8/layout/list1"/>
    <dgm:cxn modelId="{2DF41F31-5CD2-4464-B144-6623A6D56873}" type="presParOf" srcId="{E2D2240F-9FA9-4849-B82C-5DB63F0BD5FF}" destId="{1113E4F9-C09B-4DA1-A5FE-BC969AB8A917}" srcOrd="5" destOrd="0" presId="urn:microsoft.com/office/officeart/2005/8/layout/list1"/>
    <dgm:cxn modelId="{0790C9DE-4A18-4B88-A998-339371E435BA}" type="presParOf" srcId="{E2D2240F-9FA9-4849-B82C-5DB63F0BD5FF}" destId="{5004A661-2921-43A4-95C7-0AECD87823B3}" srcOrd="6" destOrd="0" presId="urn:microsoft.com/office/officeart/2005/8/layout/list1"/>
    <dgm:cxn modelId="{D41DD687-95B4-428A-B9C8-C9A2FC545644}" type="presParOf" srcId="{E2D2240F-9FA9-4849-B82C-5DB63F0BD5FF}" destId="{D39BF263-AC78-493B-9A6A-69FB31E7E4EE}" srcOrd="7" destOrd="0" presId="urn:microsoft.com/office/officeart/2005/8/layout/list1"/>
    <dgm:cxn modelId="{1758AE43-1A65-428D-A907-02BD6FD4F66F}" type="presParOf" srcId="{E2D2240F-9FA9-4849-B82C-5DB63F0BD5FF}" destId="{AAEDD24A-3A8A-4DB0-A5BC-A6E598782572}" srcOrd="8" destOrd="0" presId="urn:microsoft.com/office/officeart/2005/8/layout/list1"/>
    <dgm:cxn modelId="{BBA292E2-9F74-4EBB-9EBC-9EA33F4AEF82}" type="presParOf" srcId="{AAEDD24A-3A8A-4DB0-A5BC-A6E598782572}" destId="{A754072A-F562-44FB-A8E9-2E93BB0B0672}" srcOrd="0" destOrd="0" presId="urn:microsoft.com/office/officeart/2005/8/layout/list1"/>
    <dgm:cxn modelId="{A0253610-BEBA-4E7D-9DBE-6A77BBDABCDB}" type="presParOf" srcId="{AAEDD24A-3A8A-4DB0-A5BC-A6E598782572}" destId="{6180F2CE-4FBE-49E7-ADE9-81EAA20D5EE4}" srcOrd="1" destOrd="0" presId="urn:microsoft.com/office/officeart/2005/8/layout/list1"/>
    <dgm:cxn modelId="{FFD31CEE-2246-453A-8EA3-3E20734FD22E}" type="presParOf" srcId="{E2D2240F-9FA9-4849-B82C-5DB63F0BD5FF}" destId="{AF2299AD-B4C8-45C2-B30A-C3E34754DE7C}" srcOrd="9" destOrd="0" presId="urn:microsoft.com/office/officeart/2005/8/layout/list1"/>
    <dgm:cxn modelId="{A432B79A-3D51-4E3E-805C-3EEC3498425E}" type="presParOf" srcId="{E2D2240F-9FA9-4849-B82C-5DB63F0BD5FF}" destId="{1CE742E9-6018-4707-BCF0-7866D3048784}" srcOrd="10" destOrd="0" presId="urn:microsoft.com/office/officeart/2005/8/layout/list1"/>
    <dgm:cxn modelId="{C96EA73A-72B5-4821-9352-A6877E306AEF}" type="presParOf" srcId="{E2D2240F-9FA9-4849-B82C-5DB63F0BD5FF}" destId="{8B79BF02-92E4-47C2-BF10-4BD3C8BB2D3B}" srcOrd="11" destOrd="0" presId="urn:microsoft.com/office/officeart/2005/8/layout/list1"/>
    <dgm:cxn modelId="{1D469532-229E-4423-9A05-2900DC87E699}" type="presParOf" srcId="{E2D2240F-9FA9-4849-B82C-5DB63F0BD5FF}" destId="{25233324-40A1-40E3-BEF9-CB64DA3367FB}" srcOrd="12" destOrd="0" presId="urn:microsoft.com/office/officeart/2005/8/layout/list1"/>
    <dgm:cxn modelId="{36A8D439-E88C-4D09-B058-84A25482465F}" type="presParOf" srcId="{25233324-40A1-40E3-BEF9-CB64DA3367FB}" destId="{F72BA85B-8382-43A2-8DDD-5BCA5F0484A4}" srcOrd="0" destOrd="0" presId="urn:microsoft.com/office/officeart/2005/8/layout/list1"/>
    <dgm:cxn modelId="{38C10506-DD9F-4B6B-A5A1-EDCF4F5167F5}" type="presParOf" srcId="{25233324-40A1-40E3-BEF9-CB64DA3367FB}" destId="{3BA52C21-78DB-4241-BB06-8F68CDC3997A}" srcOrd="1" destOrd="0" presId="urn:microsoft.com/office/officeart/2005/8/layout/list1"/>
    <dgm:cxn modelId="{161D9E67-B70B-4001-8C56-1BF632FABA05}" type="presParOf" srcId="{E2D2240F-9FA9-4849-B82C-5DB63F0BD5FF}" destId="{2A1FD6B0-8BE8-4BE7-BA9B-A413EE6DAD6A}" srcOrd="13" destOrd="0" presId="urn:microsoft.com/office/officeart/2005/8/layout/list1"/>
    <dgm:cxn modelId="{63902A22-A863-4D7C-8412-7E1B481DFD01}" type="presParOf" srcId="{E2D2240F-9FA9-4849-B82C-5DB63F0BD5FF}" destId="{0639D172-4D80-4FCF-A5F9-0EC6BB7C39BF}" srcOrd="14" destOrd="0" presId="urn:microsoft.com/office/officeart/2005/8/layout/list1"/>
    <dgm:cxn modelId="{2DC59A6B-8A41-461C-995C-1E1C2CBC6562}" type="presParOf" srcId="{E2D2240F-9FA9-4849-B82C-5DB63F0BD5FF}" destId="{582E983B-88C2-4CCE-A629-65E403B5551F}" srcOrd="15" destOrd="0" presId="urn:microsoft.com/office/officeart/2005/8/layout/list1"/>
    <dgm:cxn modelId="{EF58B425-4E58-400E-9AF8-FBB7B75A05D1}" type="presParOf" srcId="{E2D2240F-9FA9-4849-B82C-5DB63F0BD5FF}" destId="{96F81D6A-B722-44D9-8CBA-DCBA7F878ED5}" srcOrd="16" destOrd="0" presId="urn:microsoft.com/office/officeart/2005/8/layout/list1"/>
    <dgm:cxn modelId="{38E0F82E-C458-47DD-966B-7C45890D11A1}" type="presParOf" srcId="{96F81D6A-B722-44D9-8CBA-DCBA7F878ED5}" destId="{9C72441D-8CC6-4708-80C2-4EAC759C5ED7}" srcOrd="0" destOrd="0" presId="urn:microsoft.com/office/officeart/2005/8/layout/list1"/>
    <dgm:cxn modelId="{DCC2C823-2B62-4C9C-B704-8836E8D42F1E}" type="presParOf" srcId="{96F81D6A-B722-44D9-8CBA-DCBA7F878ED5}" destId="{D860E388-10F2-49F0-9B99-5ED5C0036161}" srcOrd="1" destOrd="0" presId="urn:microsoft.com/office/officeart/2005/8/layout/list1"/>
    <dgm:cxn modelId="{79905213-3EE7-4A45-AA28-F1E00ACDC23B}" type="presParOf" srcId="{E2D2240F-9FA9-4849-B82C-5DB63F0BD5FF}" destId="{CC57AA06-B79F-4605-AEBF-6874118CCE07}" srcOrd="17" destOrd="0" presId="urn:microsoft.com/office/officeart/2005/8/layout/list1"/>
    <dgm:cxn modelId="{A6477128-7D15-4436-B721-DCCE4A04F0C9}" type="presParOf" srcId="{E2D2240F-9FA9-4849-B82C-5DB63F0BD5FF}" destId="{56846DDF-CE33-49B2-A5E4-9221D9AD6C2F}" srcOrd="18" destOrd="0" presId="urn:microsoft.com/office/officeart/2005/8/layout/list1"/>
    <dgm:cxn modelId="{FCD0D413-FA6B-46FB-BDB6-E446F343BB71}" type="presParOf" srcId="{E2D2240F-9FA9-4849-B82C-5DB63F0BD5FF}" destId="{CEF16A89-1C29-4A69-B95B-BF38FBD50BA8}" srcOrd="19" destOrd="0" presId="urn:microsoft.com/office/officeart/2005/8/layout/list1"/>
    <dgm:cxn modelId="{CC7665D9-A797-4842-8FE0-BA15227698F2}" type="presParOf" srcId="{E2D2240F-9FA9-4849-B82C-5DB63F0BD5FF}" destId="{C7317B28-FDB7-4B63-97FE-F5AD2118DFE5}" srcOrd="20" destOrd="0" presId="urn:microsoft.com/office/officeart/2005/8/layout/list1"/>
    <dgm:cxn modelId="{E99ABD95-E652-49FE-9976-44AB44B362B9}" type="presParOf" srcId="{C7317B28-FDB7-4B63-97FE-F5AD2118DFE5}" destId="{4B2E98CC-F5E6-45EF-9504-641C82EDCF48}" srcOrd="0" destOrd="0" presId="urn:microsoft.com/office/officeart/2005/8/layout/list1"/>
    <dgm:cxn modelId="{5BA5373F-8B71-4775-8D00-BC8616B0D34E}" type="presParOf" srcId="{C7317B28-FDB7-4B63-97FE-F5AD2118DFE5}" destId="{9E1919B9-6E40-4C4F-AD6F-55A8A35CA1E5}" srcOrd="1" destOrd="0" presId="urn:microsoft.com/office/officeart/2005/8/layout/list1"/>
    <dgm:cxn modelId="{987ECCC7-708B-439C-8CF5-E2E03834143A}" type="presParOf" srcId="{E2D2240F-9FA9-4849-B82C-5DB63F0BD5FF}" destId="{8607F0CA-D0B8-4643-87A5-B4B07ACED25C}" srcOrd="21" destOrd="0" presId="urn:microsoft.com/office/officeart/2005/8/layout/list1"/>
    <dgm:cxn modelId="{4100DD66-D1A4-4E1A-A34D-F9ACA8E50F7B}" type="presParOf" srcId="{E2D2240F-9FA9-4849-B82C-5DB63F0BD5FF}" destId="{42313AA2-D218-4337-9B60-BB94C770585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0.17167</cdr:x>
      <cdr:y>0.74444</cdr:y>
    </cdr:from>
    <cdr:to>
      <cdr:x>0.58667</cdr:x>
      <cdr:y>0.89444</cdr:y>
    </cdr:to>
    <cdr:sp macro="" textlink="">
      <cdr:nvSpPr>
        <cdr:cNvPr id="2" name="TextBox 1"/>
        <cdr:cNvSpPr txBox="1"/>
      </cdr:nvSpPr>
      <cdr:spPr>
        <a:xfrm xmlns:a="http://schemas.openxmlformats.org/drawingml/2006/main">
          <a:off x="784860" y="2042154"/>
          <a:ext cx="1897380" cy="411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0.09501</cdr:x>
      <cdr:y>0.94336</cdr:y>
    </cdr:from>
    <cdr:to>
      <cdr:x>0.97473</cdr:x>
      <cdr:y>1</cdr:y>
    </cdr:to>
    <cdr:sp macro="" textlink="">
      <cdr:nvSpPr>
        <cdr:cNvPr id="3" name="TextBox 2"/>
        <cdr:cNvSpPr txBox="1"/>
      </cdr:nvSpPr>
      <cdr:spPr>
        <a:xfrm xmlns:a="http://schemas.openxmlformats.org/drawingml/2006/main">
          <a:off x="544446" y="4061460"/>
          <a:ext cx="5041014"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Kinder            </a:t>
          </a:r>
          <a:r>
            <a:rPr lang="en-US" sz="1100" dirty="0" smtClean="0"/>
            <a:t>       1st</a:t>
          </a:r>
          <a:r>
            <a:rPr lang="en-US" sz="1100" baseline="0" dirty="0" smtClean="0"/>
            <a:t>                      </a:t>
          </a:r>
          <a:r>
            <a:rPr lang="en-US" sz="1100" baseline="0" dirty="0"/>
            <a:t>2nd                   </a:t>
          </a:r>
          <a:r>
            <a:rPr lang="en-US" sz="1100" baseline="0" dirty="0" smtClean="0"/>
            <a:t>    3rd</a:t>
          </a:r>
          <a:r>
            <a:rPr lang="en-US" sz="1100" baseline="0" dirty="0"/>
            <a:t>	              </a:t>
          </a:r>
          <a:r>
            <a:rPr lang="en-US" sz="1100" baseline="0" dirty="0" smtClean="0"/>
            <a:t>4th                      5th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B06119-46EF-44DD-969A-9DF4AE38181F}" type="datetimeFigureOut">
              <a:rPr lang="en-US" smtClean="0"/>
              <a:pPr/>
              <a:t>10/22/2015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ADD7FA-1298-42C4-B331-95F1E3D09CDB}" type="slidenum">
              <a:rPr lang="en-US" smtClean="0"/>
              <a:pPr/>
              <a:t>‹#›</a:t>
            </a:fld>
            <a:endParaRPr lang="en-US" dirty="0"/>
          </a:p>
        </p:txBody>
      </p:sp>
    </p:spTree>
    <p:extLst>
      <p:ext uri="{BB962C8B-B14F-4D97-AF65-F5344CB8AC3E}">
        <p14:creationId xmlns:p14="http://schemas.microsoft.com/office/powerpoint/2010/main" val="266445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E04A22-AE47-44FD-B526-2D06BE9DB79D}" type="datetimeFigureOut">
              <a:rPr lang="en-US" smtClean="0"/>
              <a:pPr/>
              <a:t>10/22/2015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94DD4D-944E-4937-A86B-B5924FC3557C}" type="slidenum">
              <a:rPr lang="en-US" smtClean="0"/>
              <a:pPr/>
              <a:t>‹#›</a:t>
            </a:fld>
            <a:endParaRPr lang="en-US" dirty="0"/>
          </a:p>
        </p:txBody>
      </p:sp>
    </p:spTree>
    <p:extLst>
      <p:ext uri="{BB962C8B-B14F-4D97-AF65-F5344CB8AC3E}">
        <p14:creationId xmlns:p14="http://schemas.microsoft.com/office/powerpoint/2010/main" val="248448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4DD4D-944E-4937-A86B-B5924FC3557C}" type="slidenum">
              <a:rPr lang="en-US" smtClean="0"/>
              <a:pPr/>
              <a:t>2</a:t>
            </a:fld>
            <a:endParaRPr lang="en-US" dirty="0"/>
          </a:p>
        </p:txBody>
      </p:sp>
    </p:spTree>
    <p:extLst>
      <p:ext uri="{BB962C8B-B14F-4D97-AF65-F5344CB8AC3E}">
        <p14:creationId xmlns:p14="http://schemas.microsoft.com/office/powerpoint/2010/main" val="321053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a:t>
            </a:r>
            <a:r>
              <a:rPr lang="en-US" baseline="0" dirty="0" smtClean="0"/>
              <a:t> to DL Handbook and models under Principal Resources located at:</a:t>
            </a:r>
          </a:p>
          <a:p>
            <a:r>
              <a:rPr lang="en-US" dirty="0" smtClean="0"/>
              <a:t>http://www.houstonisd.org/Page/106558</a:t>
            </a:r>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13</a:t>
            </a:fld>
            <a:endParaRPr lang="en-US" dirty="0"/>
          </a:p>
        </p:txBody>
      </p:sp>
    </p:spTree>
    <p:extLst>
      <p:ext uri="{BB962C8B-B14F-4D97-AF65-F5344CB8AC3E}">
        <p14:creationId xmlns:p14="http://schemas.microsoft.com/office/powerpoint/2010/main" val="53146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14</a:t>
            </a:fld>
            <a:endParaRPr lang="en-US" dirty="0"/>
          </a:p>
        </p:txBody>
      </p:sp>
    </p:spTree>
    <p:extLst>
      <p:ext uri="{BB962C8B-B14F-4D97-AF65-F5344CB8AC3E}">
        <p14:creationId xmlns:p14="http://schemas.microsoft.com/office/powerpoint/2010/main" val="30724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15</a:t>
            </a:fld>
            <a:endParaRPr lang="en-US" dirty="0"/>
          </a:p>
        </p:txBody>
      </p:sp>
    </p:spTree>
    <p:extLst>
      <p:ext uri="{BB962C8B-B14F-4D97-AF65-F5344CB8AC3E}">
        <p14:creationId xmlns:p14="http://schemas.microsoft.com/office/powerpoint/2010/main" val="209056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16</a:t>
            </a:fld>
            <a:endParaRPr lang="en-US" dirty="0"/>
          </a:p>
        </p:txBody>
      </p:sp>
    </p:spTree>
    <p:extLst>
      <p:ext uri="{BB962C8B-B14F-4D97-AF65-F5344CB8AC3E}">
        <p14:creationId xmlns:p14="http://schemas.microsoft.com/office/powerpoint/2010/main" val="253929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17</a:t>
            </a:fld>
            <a:endParaRPr lang="en-US" dirty="0"/>
          </a:p>
        </p:txBody>
      </p:sp>
    </p:spTree>
    <p:extLst>
      <p:ext uri="{BB962C8B-B14F-4D97-AF65-F5344CB8AC3E}">
        <p14:creationId xmlns:p14="http://schemas.microsoft.com/office/powerpoint/2010/main" val="9172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19</a:t>
            </a:fld>
            <a:endParaRPr lang="en-US" dirty="0"/>
          </a:p>
        </p:txBody>
      </p:sp>
    </p:spTree>
    <p:extLst>
      <p:ext uri="{BB962C8B-B14F-4D97-AF65-F5344CB8AC3E}">
        <p14:creationId xmlns:p14="http://schemas.microsoft.com/office/powerpoint/2010/main" val="202694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the program is to add another language </a:t>
            </a:r>
          </a:p>
          <a:p>
            <a:r>
              <a:rPr lang="en-US" dirty="0" smtClean="0"/>
              <a:t>The</a:t>
            </a:r>
            <a:r>
              <a:rPr lang="en-US" baseline="0" dirty="0" smtClean="0"/>
              <a:t> goal is to have 50% native English speakers and 50% native Spanish speakers in a class</a:t>
            </a:r>
          </a:p>
          <a:p>
            <a:r>
              <a:rPr lang="en-US" baseline="0" dirty="0" smtClean="0"/>
              <a:t>Bi-literacy includes ALL content areas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3</a:t>
            </a:fld>
            <a:endParaRPr lang="en-US" dirty="0"/>
          </a:p>
        </p:txBody>
      </p:sp>
    </p:spTree>
    <p:extLst>
      <p:ext uri="{BB962C8B-B14F-4D97-AF65-F5344CB8AC3E}">
        <p14:creationId xmlns:p14="http://schemas.microsoft.com/office/powerpoint/2010/main" val="82323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4DD4D-944E-4937-A86B-B5924FC3557C}" type="slidenum">
              <a:rPr lang="en-US" smtClean="0"/>
              <a:pPr/>
              <a:t>4</a:t>
            </a:fld>
            <a:endParaRPr lang="en-US" dirty="0"/>
          </a:p>
        </p:txBody>
      </p:sp>
    </p:spTree>
    <p:extLst>
      <p:ext uri="{BB962C8B-B14F-4D97-AF65-F5344CB8AC3E}">
        <p14:creationId xmlns:p14="http://schemas.microsoft.com/office/powerpoint/2010/main" val="94878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4DD4D-944E-4937-A86B-B5924FC3557C}" type="slidenum">
              <a:rPr lang="en-US" smtClean="0"/>
              <a:pPr/>
              <a:t>5</a:t>
            </a:fld>
            <a:endParaRPr lang="en-US" dirty="0"/>
          </a:p>
        </p:txBody>
      </p:sp>
    </p:spTree>
    <p:extLst>
      <p:ext uri="{BB962C8B-B14F-4D97-AF65-F5344CB8AC3E}">
        <p14:creationId xmlns:p14="http://schemas.microsoft.com/office/powerpoint/2010/main" val="321473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6</a:t>
            </a:fld>
            <a:endParaRPr lang="en-US" dirty="0"/>
          </a:p>
        </p:txBody>
      </p:sp>
    </p:spTree>
    <p:extLst>
      <p:ext uri="{BB962C8B-B14F-4D97-AF65-F5344CB8AC3E}">
        <p14:creationId xmlns:p14="http://schemas.microsoft.com/office/powerpoint/2010/main" val="12747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bullet</a:t>
            </a:r>
            <a:r>
              <a:rPr lang="en-US" dirty="0" smtClean="0"/>
              <a:t>:</a:t>
            </a:r>
            <a:r>
              <a:rPr lang="en-US" baseline="0" dirty="0" smtClean="0"/>
              <a:t> this will depend on whether the model is 50/50 or 80/20</a:t>
            </a:r>
          </a:p>
          <a:p>
            <a:r>
              <a:rPr lang="en-US" b="1" baseline="0" dirty="0" smtClean="0"/>
              <a:t>Second bullet: </a:t>
            </a:r>
            <a:r>
              <a:rPr lang="en-US" baseline="0" dirty="0" smtClean="0"/>
              <a:t>Entrance process is explained in slide 9</a:t>
            </a:r>
          </a:p>
          <a:p>
            <a:r>
              <a:rPr lang="en-US" b="1" baseline="0" dirty="0" smtClean="0"/>
              <a:t>Third bullet:</a:t>
            </a:r>
            <a:r>
              <a:rPr lang="en-US" baseline="0" dirty="0" smtClean="0"/>
              <a:t> Lessons are not translated, instead instruction is delivered in a comprehensible way (by using second language acquisition strategies) to ensure student understanding in all content areas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7</a:t>
            </a:fld>
            <a:endParaRPr lang="en-US" dirty="0"/>
          </a:p>
        </p:txBody>
      </p:sp>
    </p:spTree>
    <p:extLst>
      <p:ext uri="{BB962C8B-B14F-4D97-AF65-F5344CB8AC3E}">
        <p14:creationId xmlns:p14="http://schemas.microsoft.com/office/powerpoint/2010/main" val="203895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a:t>
            </a:r>
            <a:r>
              <a:rPr lang="en-US" b="1" baseline="0" dirty="0" smtClean="0"/>
              <a:t> bullet: </a:t>
            </a:r>
            <a:r>
              <a:rPr lang="en-US" b="0" baseline="0" dirty="0" smtClean="0"/>
              <a:t>Research shows that it takes at least 5-7 years to reach academic proficiency (Thomas &amp; Collier)</a:t>
            </a:r>
            <a:endParaRPr lang="en-US" b="0"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8</a:t>
            </a:fld>
            <a:endParaRPr lang="en-US" dirty="0"/>
          </a:p>
        </p:txBody>
      </p:sp>
    </p:spTree>
    <p:extLst>
      <p:ext uri="{BB962C8B-B14F-4D97-AF65-F5344CB8AC3E}">
        <p14:creationId xmlns:p14="http://schemas.microsoft.com/office/powerpoint/2010/main" val="260934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bullet: </a:t>
            </a:r>
            <a:r>
              <a:rPr lang="en-US" dirty="0" smtClean="0"/>
              <a:t>should be included in the packet that parents/community members receive</a:t>
            </a:r>
          </a:p>
          <a:p>
            <a:r>
              <a:rPr lang="en-US" b="1" dirty="0" smtClean="0"/>
              <a:t>Second bullet: </a:t>
            </a:r>
            <a:r>
              <a:rPr lang="en-US" b="0" dirty="0" smtClean="0"/>
              <a:t>May be administered in English and Spanish</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11</a:t>
            </a:fld>
            <a:endParaRPr lang="en-US" dirty="0"/>
          </a:p>
        </p:txBody>
      </p:sp>
    </p:spTree>
    <p:extLst>
      <p:ext uri="{BB962C8B-B14F-4D97-AF65-F5344CB8AC3E}">
        <p14:creationId xmlns:p14="http://schemas.microsoft.com/office/powerpoint/2010/main" val="68051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demonstrates a comparison</a:t>
            </a:r>
            <a:r>
              <a:rPr lang="en-US" baseline="0" dirty="0" smtClean="0"/>
              <a:t> of seven different bilingual program models. This graph is in: </a:t>
            </a:r>
          </a:p>
          <a:p>
            <a:r>
              <a:rPr lang="en-US" sz="1200" kern="1200" dirty="0" smtClean="0">
                <a:solidFill>
                  <a:schemeClr val="tx1"/>
                </a:solidFill>
                <a:effectLst/>
                <a:latin typeface="+mn-lt"/>
                <a:ea typeface="+mn-ea"/>
                <a:cs typeface="+mn-cs"/>
              </a:rPr>
              <a:t>Thomas, W., &amp; Collier, V. (2012). </a:t>
            </a:r>
            <a:r>
              <a:rPr lang="en-US" sz="1200" i="1" kern="1200" dirty="0" smtClean="0">
                <a:solidFill>
                  <a:schemeClr val="tx1"/>
                </a:solidFill>
                <a:effectLst/>
                <a:latin typeface="+mn-lt"/>
                <a:ea typeface="+mn-ea"/>
                <a:cs typeface="+mn-cs"/>
              </a:rPr>
              <a:t>Dual language education for a transformed world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Albuquerque,NM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Fuente</a:t>
            </a:r>
            <a:r>
              <a:rPr lang="en-US" sz="1200" kern="1200" dirty="0" smtClean="0">
                <a:solidFill>
                  <a:schemeClr val="tx1"/>
                </a:solidFill>
                <a:effectLst/>
                <a:latin typeface="+mn-lt"/>
                <a:ea typeface="+mn-ea"/>
                <a:cs typeface="+mn-cs"/>
              </a:rPr>
              <a:t> Press.</a:t>
            </a:r>
            <a:r>
              <a:rPr lang="en-US" baseline="0" dirty="0" smtClean="0"/>
              <a:t> P. 93</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12</a:t>
            </a:fld>
            <a:endParaRPr lang="en-US" dirty="0"/>
          </a:p>
        </p:txBody>
      </p:sp>
    </p:spTree>
    <p:extLst>
      <p:ext uri="{BB962C8B-B14F-4D97-AF65-F5344CB8AC3E}">
        <p14:creationId xmlns:p14="http://schemas.microsoft.com/office/powerpoint/2010/main" val="399867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p:cNvGrpSpPr/>
          <p:nvPr userDrawn="1"/>
        </p:nvGrpSpPr>
        <p:grpSpPr>
          <a:xfrm>
            <a:off x="0" y="-2819400"/>
            <a:ext cx="12725400" cy="11627873"/>
            <a:chOff x="0" y="-1219200"/>
            <a:chExt cx="10424042" cy="9525000"/>
          </a:xfrm>
        </p:grpSpPr>
        <p:grpSp>
          <p:nvGrpSpPr>
            <p:cNvPr id="35" name="Group 34"/>
            <p:cNvGrpSpPr/>
            <p:nvPr userDrawn="1"/>
          </p:nvGrpSpPr>
          <p:grpSpPr>
            <a:xfrm>
              <a:off x="0" y="-1219200"/>
              <a:ext cx="5242442" cy="9525000"/>
              <a:chOff x="609600" y="-1447800"/>
              <a:chExt cx="5410200" cy="9829800"/>
            </a:xfrm>
          </p:grpSpPr>
          <p:grpSp>
            <p:nvGrpSpPr>
              <p:cNvPr id="34" name="Group 33"/>
              <p:cNvGrpSpPr/>
              <p:nvPr userDrawn="1"/>
            </p:nvGrpSpPr>
            <p:grpSpPr>
              <a:xfrm>
                <a:off x="609600" y="-1447800"/>
                <a:ext cx="5410200" cy="6934200"/>
                <a:chOff x="609600" y="-1447800"/>
                <a:chExt cx="5410200" cy="6934200"/>
              </a:xfrm>
            </p:grpSpPr>
            <p:grpSp>
              <p:nvGrpSpPr>
                <p:cNvPr id="14" name="Group 13"/>
                <p:cNvGrpSpPr/>
                <p:nvPr userDrawn="1"/>
              </p:nvGrpSpPr>
              <p:grpSpPr>
                <a:xfrm>
                  <a:off x="609600" y="-1447800"/>
                  <a:ext cx="5410200" cy="3810000"/>
                  <a:chOff x="609600" y="-1447800"/>
                  <a:chExt cx="5410200" cy="3810000"/>
                </a:xfrm>
              </p:grpSpPr>
              <p:cxnSp>
                <p:nvCxnSpPr>
                  <p:cNvPr id="8" name="Straight Connector 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1676400"/>
                  <a:ext cx="5410200" cy="3810000"/>
                  <a:chOff x="609600" y="-1447800"/>
                  <a:chExt cx="5410200" cy="3810000"/>
                </a:xfrm>
              </p:grpSpPr>
              <p:cxnSp>
                <p:nvCxnSpPr>
                  <p:cNvPr id="16" name="Straight Connector 1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userDrawn="1"/>
            </p:nvGrpSpPr>
            <p:grpSpPr>
              <a:xfrm flipV="1">
                <a:off x="609600" y="1447800"/>
                <a:ext cx="5410200" cy="6934200"/>
                <a:chOff x="762000" y="-1295400"/>
                <a:chExt cx="5410200" cy="6934200"/>
              </a:xfrm>
            </p:grpSpPr>
            <p:grpSp>
              <p:nvGrpSpPr>
                <p:cNvPr id="21" name="Group 20"/>
                <p:cNvGrpSpPr/>
                <p:nvPr userDrawn="1"/>
              </p:nvGrpSpPr>
              <p:grpSpPr>
                <a:xfrm>
                  <a:off x="762000" y="-1295400"/>
                  <a:ext cx="5410200" cy="3810000"/>
                  <a:chOff x="609600" y="-1447800"/>
                  <a:chExt cx="5410200" cy="3810000"/>
                </a:xfrm>
              </p:grpSpPr>
              <p:cxnSp>
                <p:nvCxnSpPr>
                  <p:cNvPr id="22" name="Straight Connector 21"/>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762000" y="1828800"/>
                  <a:ext cx="5410200" cy="3810000"/>
                  <a:chOff x="609600" y="-1447800"/>
                  <a:chExt cx="5410200" cy="3810000"/>
                </a:xfrm>
              </p:grpSpPr>
              <p:cxnSp>
                <p:nvCxnSpPr>
                  <p:cNvPr id="28" name="Straight Connector 2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userDrawn="1"/>
          </p:nvGrpSpPr>
          <p:grpSpPr>
            <a:xfrm flipH="1">
              <a:off x="5181600" y="-1219200"/>
              <a:ext cx="5242442" cy="9525000"/>
              <a:chOff x="609600" y="-1447800"/>
              <a:chExt cx="5410200" cy="9829800"/>
            </a:xfrm>
          </p:grpSpPr>
          <p:grpSp>
            <p:nvGrpSpPr>
              <p:cNvPr id="37" name="Group 33"/>
              <p:cNvGrpSpPr/>
              <p:nvPr userDrawn="1"/>
            </p:nvGrpSpPr>
            <p:grpSpPr>
              <a:xfrm>
                <a:off x="609600" y="-1447800"/>
                <a:ext cx="5410200" cy="6934200"/>
                <a:chOff x="609600" y="-1447800"/>
                <a:chExt cx="5410200" cy="6934200"/>
              </a:xfrm>
            </p:grpSpPr>
            <p:grpSp>
              <p:nvGrpSpPr>
                <p:cNvPr id="51" name="Group 13"/>
                <p:cNvGrpSpPr/>
                <p:nvPr userDrawn="1"/>
              </p:nvGrpSpPr>
              <p:grpSpPr>
                <a:xfrm>
                  <a:off x="609600" y="-1447800"/>
                  <a:ext cx="5410200" cy="3810000"/>
                  <a:chOff x="609600" y="-1447800"/>
                  <a:chExt cx="5410200" cy="3810000"/>
                </a:xfrm>
              </p:grpSpPr>
              <p:cxnSp>
                <p:nvCxnSpPr>
                  <p:cNvPr id="58" name="Straight Connector 5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4"/>
                <p:cNvGrpSpPr/>
                <p:nvPr userDrawn="1"/>
              </p:nvGrpSpPr>
              <p:grpSpPr>
                <a:xfrm>
                  <a:off x="609600" y="1676400"/>
                  <a:ext cx="5410200" cy="3810000"/>
                  <a:chOff x="609600" y="-1447800"/>
                  <a:chExt cx="5410200" cy="3810000"/>
                </a:xfrm>
              </p:grpSpPr>
              <p:cxnSp>
                <p:nvCxnSpPr>
                  <p:cNvPr id="53" name="Straight Connector 52"/>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2"/>
              <p:cNvGrpSpPr/>
              <p:nvPr userDrawn="1"/>
            </p:nvGrpSpPr>
            <p:grpSpPr>
              <a:xfrm flipV="1">
                <a:off x="609600" y="1447800"/>
                <a:ext cx="5410200" cy="6934200"/>
                <a:chOff x="762000" y="-1295400"/>
                <a:chExt cx="5410200" cy="6934200"/>
              </a:xfrm>
            </p:grpSpPr>
            <p:grpSp>
              <p:nvGrpSpPr>
                <p:cNvPr id="39" name="Group 20"/>
                <p:cNvGrpSpPr/>
                <p:nvPr userDrawn="1"/>
              </p:nvGrpSpPr>
              <p:grpSpPr>
                <a:xfrm>
                  <a:off x="762000" y="-1295400"/>
                  <a:ext cx="5410200" cy="3810000"/>
                  <a:chOff x="609600" y="-1447800"/>
                  <a:chExt cx="5410200" cy="3810000"/>
                </a:xfrm>
              </p:grpSpPr>
              <p:cxnSp>
                <p:nvCxnSpPr>
                  <p:cNvPr id="46" name="Straight Connector 4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26"/>
                <p:cNvGrpSpPr/>
                <p:nvPr userDrawn="1"/>
              </p:nvGrpSpPr>
              <p:grpSpPr>
                <a:xfrm>
                  <a:off x="762000" y="1828800"/>
                  <a:ext cx="5410200" cy="3810000"/>
                  <a:chOff x="609600" y="-1447800"/>
                  <a:chExt cx="5410200" cy="3810000"/>
                </a:xfrm>
              </p:grpSpPr>
              <p:cxnSp>
                <p:nvCxnSpPr>
                  <p:cNvPr id="41" name="Straight Connector 40"/>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63" name="Rectangle 62"/>
          <p:cNvSpPr/>
          <p:nvPr userDrawn="1"/>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userDrawn="1"/>
        </p:nvGrpSpPr>
        <p:grpSpPr>
          <a:xfrm>
            <a:off x="990600" y="2362200"/>
            <a:ext cx="1752600" cy="1694985"/>
            <a:chOff x="990600" y="2362200"/>
            <a:chExt cx="1752600" cy="1694985"/>
          </a:xfrm>
        </p:grpSpPr>
        <p:pic>
          <p:nvPicPr>
            <p:cNvPr id="66" name="Picture 65" descr="smallblueHISDseal.jpg"/>
            <p:cNvPicPr>
              <a:picLocks noChangeAspect="1"/>
            </p:cNvPicPr>
            <p:nvPr userDrawn="1"/>
          </p:nvPicPr>
          <p:blipFill>
            <a:blip r:embed="rId3" cstate="print">
              <a:duotone>
                <a:prstClr val="black"/>
                <a:schemeClr val="accent1">
                  <a:tint val="45000"/>
                  <a:satMod val="400000"/>
                </a:schemeClr>
              </a:duotone>
            </a:blip>
            <a:stretch>
              <a:fillRect/>
            </a:stretch>
          </p:blipFill>
          <p:spPr>
            <a:xfrm>
              <a:off x="990600" y="2362200"/>
              <a:ext cx="1752600" cy="1694985"/>
            </a:xfrm>
            <a:prstGeom prst="ellipse">
              <a:avLst/>
            </a:prstGeom>
            <a:ln w="38100">
              <a:noFill/>
            </a:ln>
          </p:spPr>
        </p:pic>
        <p:sp>
          <p:nvSpPr>
            <p:cNvPr id="65" name="Oval 64"/>
            <p:cNvSpPr/>
            <p:nvPr userDrawn="1"/>
          </p:nvSpPr>
          <p:spPr>
            <a:xfrm>
              <a:off x="1000125" y="2362200"/>
              <a:ext cx="1714500" cy="1682496"/>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524000" y="216376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71600" y="5410200"/>
            <a:ext cx="41148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dirty="0"/>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4E30537-DEE3-4C27-8FFF-AC659D203224}" type="slidenum">
              <a:rPr lang="en-US" smtClean="0"/>
              <a:pPr/>
              <a:t>‹#›</a:t>
            </a:fld>
            <a:endParaRPr lang="en-US" dirty="0"/>
          </a:p>
        </p:txBody>
      </p:sp>
    </p:spTree>
    <p:extLst>
      <p:ext uri="{BB962C8B-B14F-4D97-AF65-F5344CB8AC3E}">
        <p14:creationId xmlns:p14="http://schemas.microsoft.com/office/powerpoint/2010/main" val="203960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a:prstGeom prst="rect">
            <a:avLst/>
          </a:prstGeo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4D6909EE-8428-ED45-A84E-918F1C872BF6}" type="datetime1">
              <a:rPr lang="en-US" smtClean="0"/>
              <a:t>10/22/2015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8966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coming #GreatAllOv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HISDdrivers.jpg"/>
          <p:cNvPicPr>
            <a:picLocks noChangeAspect="1"/>
          </p:cNvPicPr>
          <p:nvPr userDrawn="1"/>
        </p:nvPicPr>
        <p:blipFill>
          <a:blip r:embed="rId2" cstate="print"/>
          <a:stretch>
            <a:fillRect/>
          </a:stretch>
        </p:blipFill>
        <p:spPr>
          <a:xfrm>
            <a:off x="244530" y="1"/>
            <a:ext cx="8899470" cy="5867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engagedstakeholders.png"/>
          <p:cNvPicPr>
            <a:picLocks noChangeAspect="1"/>
          </p:cNvPicPr>
          <p:nvPr userDrawn="1"/>
        </p:nvPicPr>
        <p:blipFill>
          <a:blip r:embed="rId2" cstate="print"/>
          <a:srcRect l="212" r="212"/>
          <a:stretch>
            <a:fillRect/>
          </a:stretch>
        </p:blipFill>
        <p:spPr>
          <a:xfrm>
            <a:off x="1676400" y="1295400"/>
            <a:ext cx="5791200" cy="4546032"/>
          </a:xfrm>
          <a:prstGeom prst="rect">
            <a:avLst/>
          </a:prstGeom>
        </p:spPr>
      </p:pic>
      <p:sp>
        <p:nvSpPr>
          <p:cNvPr id="6" name="Rectangle 5"/>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ENGAGED STAKEHOLDERS</a:t>
            </a:r>
            <a:endParaRPr lang="en-US" sz="28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aged Stakeholder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dirty="0"/>
          </a:p>
        </p:txBody>
      </p:sp>
      <p:pic>
        <p:nvPicPr>
          <p:cNvPr id="4" name="Picture 3" descr="engagedstakeholders.jpg"/>
          <p:cNvPicPr>
            <a:picLocks noChangeAspect="1"/>
          </p:cNvPicPr>
          <p:nvPr userDrawn="1"/>
        </p:nvPicPr>
        <p:blipFill>
          <a:blip r:embed="rId2" cstate="print"/>
          <a:stretch>
            <a:fillRect/>
          </a:stretch>
        </p:blipFill>
        <p:spPr>
          <a:xfrm>
            <a:off x="228600" y="1600200"/>
            <a:ext cx="1123950" cy="866775"/>
          </a:xfrm>
          <a:prstGeom prst="rect">
            <a:avLst/>
          </a:prstGeom>
          <a:noFill/>
          <a:ln>
            <a:noFill/>
          </a:ln>
        </p:spPr>
      </p:pic>
      <p:sp>
        <p:nvSpPr>
          <p:cNvPr id="6" name="Rectangle 5"/>
          <p:cNvSpPr/>
          <p:nvPr userDrawn="1"/>
        </p:nvSpPr>
        <p:spPr>
          <a:xfrm>
            <a:off x="228600" y="2464713"/>
            <a:ext cx="1143000" cy="453970"/>
          </a:xfrm>
          <a:prstGeom prst="rect">
            <a:avLst/>
          </a:prstGeom>
          <a:solidFill>
            <a:schemeClr val="bg1"/>
          </a:solidFill>
        </p:spPr>
        <p:txBody>
          <a:bodyPr wrap="square">
            <a:spAutoFit/>
          </a:bodyPr>
          <a:lstStyle/>
          <a:p>
            <a:pPr lvl="0" algn="ctr"/>
            <a:r>
              <a:rPr lang="en-US" sz="1300" b="1" dirty="0" smtClean="0">
                <a:latin typeface="+mj-lt"/>
              </a:rPr>
              <a:t>ENGAGED</a:t>
            </a:r>
            <a:r>
              <a:rPr lang="en-US" sz="1300" b="1" baseline="0" dirty="0" smtClean="0">
                <a:latin typeface="+mj-lt"/>
              </a:rPr>
              <a:t> </a:t>
            </a:r>
            <a:r>
              <a:rPr lang="en-US" sz="1050" b="1" baseline="0" dirty="0" smtClean="0">
                <a:latin typeface="+mj-lt"/>
              </a:rPr>
              <a:t>STAKEHOLDERS</a:t>
            </a:r>
            <a:endParaRPr lang="en-US" sz="1050" b="1" dirty="0" smtClean="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engagedstakeholders.png"/>
          <p:cNvPicPr>
            <a:picLocks noChangeAspect="1"/>
          </p:cNvPicPr>
          <p:nvPr userDrawn="1"/>
        </p:nvPicPr>
        <p:blipFill>
          <a:blip r:embed="rId2" cstate="print"/>
          <a:srcRect l="949" r="-377"/>
          <a:stretch>
            <a:fillRect/>
          </a:stretch>
        </p:blipFill>
        <p:spPr>
          <a:xfrm>
            <a:off x="1752600" y="1295400"/>
            <a:ext cx="5715000" cy="4546032"/>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RIGOR &amp; ACCOUNTABILITY</a:t>
            </a:r>
            <a:endParaRPr lang="en-US" sz="28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grpSp>
        <p:nvGrpSpPr>
          <p:cNvPr id="15"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dirty="0"/>
          </a:p>
        </p:txBody>
      </p:sp>
      <p:pic>
        <p:nvPicPr>
          <p:cNvPr id="4" name="Picture 3" descr="engagedstakeholders.jpg"/>
          <p:cNvPicPr>
            <a:picLocks noChangeAspect="1"/>
          </p:cNvPicPr>
          <p:nvPr userDrawn="1"/>
        </p:nvPicPr>
        <p:blipFill>
          <a:blip r:embed="rId2" cstate="print"/>
          <a:stretch>
            <a:fillRect/>
          </a:stretch>
        </p:blipFill>
        <p:spPr>
          <a:xfrm>
            <a:off x="242614" y="1600200"/>
            <a:ext cx="1095922" cy="866775"/>
          </a:xfrm>
          <a:prstGeom prst="rect">
            <a:avLst/>
          </a:prstGeom>
        </p:spPr>
      </p:pic>
      <p:sp>
        <p:nvSpPr>
          <p:cNvPr id="6" name="Rectangle 5"/>
          <p:cNvSpPr/>
          <p:nvPr userDrawn="1"/>
        </p:nvSpPr>
        <p:spPr>
          <a:xfrm>
            <a:off x="228600" y="2464713"/>
            <a:ext cx="1143000" cy="430887"/>
          </a:xfrm>
          <a:prstGeom prst="rect">
            <a:avLst/>
          </a:prstGeom>
          <a:solidFill>
            <a:schemeClr val="bg1"/>
          </a:solidFill>
        </p:spPr>
        <p:txBody>
          <a:bodyPr wrap="square">
            <a:spAutoFit/>
          </a:bodyPr>
          <a:lstStyle/>
          <a:p>
            <a:pPr lvl="0" algn="ctr"/>
            <a:r>
              <a:rPr lang="en-US" sz="1300" b="1" dirty="0" smtClean="0">
                <a:latin typeface="+mj-lt"/>
              </a:rPr>
              <a:t>RIGOR</a:t>
            </a:r>
            <a:r>
              <a:rPr lang="en-US" sz="1300" b="1" baseline="0" dirty="0" smtClean="0">
                <a:latin typeface="+mj-lt"/>
              </a:rPr>
              <a:t> &amp; </a:t>
            </a:r>
            <a:r>
              <a:rPr lang="en-US" sz="900" b="1" baseline="0" dirty="0" smtClean="0">
                <a:latin typeface="+mj-lt"/>
              </a:rPr>
              <a:t>ACCOUNTABILITY</a:t>
            </a:r>
            <a:endParaRPr lang="en-US" sz="900" b="1" dirty="0" smtClean="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engagedstakeholders.png"/>
          <p:cNvPicPr>
            <a:picLocks noChangeAspect="1"/>
          </p:cNvPicPr>
          <p:nvPr userDrawn="1"/>
        </p:nvPicPr>
        <p:blipFill>
          <a:blip r:embed="rId2" cstate="print"/>
          <a:srcRect/>
          <a:stretch>
            <a:fillRect/>
          </a:stretch>
        </p:blipFill>
        <p:spPr>
          <a:xfrm>
            <a:off x="1676400" y="1323369"/>
            <a:ext cx="5791200" cy="4490093"/>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21</a:t>
            </a:r>
            <a:r>
              <a:rPr lang="en-US" sz="2800" baseline="30000" dirty="0" smtClean="0">
                <a:latin typeface="+mj-lt"/>
              </a:rPr>
              <a:t>ST</a:t>
            </a:r>
            <a:r>
              <a:rPr lang="en-US" sz="2800" dirty="0" smtClean="0">
                <a:latin typeface="+mj-lt"/>
              </a:rPr>
              <a:t> CENTURY</a:t>
            </a:r>
            <a:r>
              <a:rPr lang="en-US" sz="2800" baseline="0" dirty="0" smtClean="0">
                <a:latin typeface="+mj-lt"/>
              </a:rPr>
              <a:t> LEARNING</a:t>
            </a:r>
            <a:endParaRPr lang="en-US" sz="2800"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dirty="0"/>
          </a:p>
        </p:txBody>
      </p:sp>
      <p:pic>
        <p:nvPicPr>
          <p:cNvPr id="4" name="Picture 3" descr="engagedstakeholders.jpg"/>
          <p:cNvPicPr>
            <a:picLocks noChangeAspect="1"/>
          </p:cNvPicPr>
          <p:nvPr userDrawn="1"/>
        </p:nvPicPr>
        <p:blipFill>
          <a:blip r:embed="rId2" cstate="print"/>
          <a:stretch>
            <a:fillRect/>
          </a:stretch>
        </p:blipFill>
        <p:spPr>
          <a:xfrm>
            <a:off x="231604" y="1600200"/>
            <a:ext cx="1117942" cy="866775"/>
          </a:xfrm>
          <a:prstGeom prst="rect">
            <a:avLst/>
          </a:prstGeom>
        </p:spPr>
      </p:pic>
      <p:sp>
        <p:nvSpPr>
          <p:cNvPr id="6" name="Rectangle 5"/>
          <p:cNvSpPr/>
          <p:nvPr userDrawn="1"/>
        </p:nvSpPr>
        <p:spPr>
          <a:xfrm>
            <a:off x="228600" y="2464713"/>
            <a:ext cx="1143000" cy="477054"/>
          </a:xfrm>
          <a:prstGeom prst="rect">
            <a:avLst/>
          </a:prstGeom>
          <a:solidFill>
            <a:schemeClr val="bg1"/>
          </a:solidFill>
        </p:spPr>
        <p:txBody>
          <a:bodyPr wrap="square">
            <a:spAutoFit/>
          </a:bodyPr>
          <a:lstStyle/>
          <a:p>
            <a:pPr lvl="0" algn="ctr"/>
            <a:r>
              <a:rPr lang="en-US" sz="1200" b="1" dirty="0" smtClean="0">
                <a:latin typeface="+mj-lt"/>
              </a:rPr>
              <a:t>21</a:t>
            </a:r>
            <a:r>
              <a:rPr lang="en-US" sz="1200" b="1" baseline="30000" dirty="0" smtClean="0">
                <a:latin typeface="+mj-lt"/>
              </a:rPr>
              <a:t>st</a:t>
            </a:r>
            <a:r>
              <a:rPr lang="en-US" sz="1200" b="1" dirty="0" smtClean="0">
                <a:latin typeface="+mj-lt"/>
              </a:rPr>
              <a:t> CENTURY</a:t>
            </a:r>
          </a:p>
          <a:p>
            <a:pPr lvl="0" algn="ctr"/>
            <a:r>
              <a:rPr lang="en-US" sz="1300" b="1" dirty="0" smtClean="0">
                <a:latin typeface="+mj-lt"/>
              </a:rPr>
              <a:t>LEARNING</a:t>
            </a:r>
            <a:endParaRPr lang="en-US" sz="900" b="1" dirty="0" smtClean="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229600" y="6356350"/>
            <a:ext cx="457200" cy="365125"/>
          </a:xfrm>
        </p:spPr>
        <p:txBody>
          <a:bodyPr/>
          <a:lstStyle/>
          <a:p>
            <a:fld id="{23993DC6-686A-4CD4-B4E2-45B781A2C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inesandwaves.png"/>
          <p:cNvPicPr>
            <a:picLocks noChangeAspect="1"/>
          </p:cNvPicPr>
          <p:nvPr userDrawn="1"/>
        </p:nvPicPr>
        <p:blipFill>
          <a:blip r:embed="rId16" cstate="print"/>
          <a:stretch>
            <a:fillRect/>
          </a:stretch>
        </p:blipFill>
        <p:spPr>
          <a:xfrm>
            <a:off x="0" y="6172200"/>
            <a:ext cx="9144000" cy="750123"/>
          </a:xfrm>
          <a:prstGeom prst="rect">
            <a:avLst/>
          </a:prstGeom>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pPr/>
              <a:t>‹#›</a:t>
            </a:fld>
            <a:endParaRPr lang="en-US" dirty="0"/>
          </a:p>
        </p:txBody>
      </p:sp>
      <p:sp>
        <p:nvSpPr>
          <p:cNvPr id="10" name="Rectangle 9"/>
          <p:cNvSpPr/>
          <p:nvPr userDrawn="1"/>
        </p:nvSpPr>
        <p:spPr>
          <a:xfrm>
            <a:off x="1524000" y="6382435"/>
            <a:ext cx="6553200" cy="323165"/>
          </a:xfrm>
          <a:prstGeom prst="rect">
            <a:avLst/>
          </a:prstGeom>
          <a:ln>
            <a:noFill/>
          </a:ln>
        </p:spPr>
        <p:txBody>
          <a:bodyPr wrap="square">
            <a:spAutoFit/>
          </a:bodyPr>
          <a:lstStyle/>
          <a:p>
            <a:pPr algn="r"/>
            <a:r>
              <a:rPr lang="en-US" sz="1500" b="1" spc="300" dirty="0" smtClean="0">
                <a:solidFill>
                  <a:srgbClr val="7497A8"/>
                </a:solidFill>
                <a:latin typeface="+mj-lt"/>
              </a:rPr>
              <a:t>HISD</a:t>
            </a:r>
            <a:r>
              <a:rPr lang="en-US" sz="1500" b="1" spc="300" dirty="0" smtClean="0">
                <a:solidFill>
                  <a:srgbClr val="6C9DCE"/>
                </a:solidFill>
                <a:latin typeface="+mj-lt"/>
              </a:rPr>
              <a:t> </a:t>
            </a:r>
            <a:r>
              <a:rPr lang="en-US" sz="1500" b="0" spc="0" dirty="0" smtClean="0">
                <a:solidFill>
                  <a:schemeClr val="bg1">
                    <a:lumMod val="50000"/>
                  </a:schemeClr>
                </a:solidFill>
                <a:latin typeface="+mn-lt"/>
              </a:rPr>
              <a:t>Becoming</a:t>
            </a:r>
            <a:r>
              <a:rPr lang="en-US" sz="1500" b="0" spc="0" baseline="0" dirty="0" smtClean="0">
                <a:solidFill>
                  <a:schemeClr val="bg1">
                    <a:lumMod val="50000"/>
                  </a:schemeClr>
                </a:solidFill>
                <a:latin typeface="+mn-lt"/>
              </a:rPr>
              <a:t> #GreatAllOver</a:t>
            </a:r>
            <a:endParaRPr lang="en-US" sz="1500" b="0" spc="0" dirty="0">
              <a:solidFill>
                <a:schemeClr val="bg1">
                  <a:lumMod val="50000"/>
                </a:schemeClr>
              </a:solidFill>
              <a:latin typeface="+mn-lt"/>
            </a:endParaRPr>
          </a:p>
        </p:txBody>
      </p:sp>
      <p:sp>
        <p:nvSpPr>
          <p:cNvPr id="8" name="5-Point Star 7"/>
          <p:cNvSpPr/>
          <p:nvPr userDrawn="1"/>
        </p:nvSpPr>
        <p:spPr>
          <a:xfrm>
            <a:off x="5254534" y="6511015"/>
            <a:ext cx="76200" cy="76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nvGrpSpPr>
          <p:cNvPr id="15" name="Group 14"/>
          <p:cNvGrpSpPr/>
          <p:nvPr userDrawn="1"/>
        </p:nvGrpSpPr>
        <p:grpSpPr>
          <a:xfrm>
            <a:off x="-1227377" y="228600"/>
            <a:ext cx="4054954" cy="6399837"/>
            <a:chOff x="-1227377" y="228600"/>
            <a:chExt cx="4054954" cy="6399837"/>
          </a:xfrm>
        </p:grpSpPr>
        <p:cxnSp>
          <p:nvCxnSpPr>
            <p:cNvPr id="16" name="Straight Connector 15"/>
            <p:cNvCxnSpPr/>
            <p:nvPr userDrawn="1"/>
          </p:nvCxnSpPr>
          <p:spPr>
            <a:xfrm rot="3710613">
              <a:off x="-2084974"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3710613">
              <a:off x="-2242397"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3710613">
              <a:off x="-2399819"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3710613">
              <a:off x="-2557241"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3710613">
              <a:off x="-2714663"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60" r:id="rId4"/>
    <p:sldLayoutId id="2147483663" r:id="rId5"/>
    <p:sldLayoutId id="2147483659" r:id="rId6"/>
    <p:sldLayoutId id="2147483664" r:id="rId7"/>
    <p:sldLayoutId id="2147483661" r:id="rId8"/>
    <p:sldLayoutId id="2147483650" r:id="rId9"/>
    <p:sldLayoutId id="2147483653" r:id="rId10"/>
    <p:sldLayoutId id="2147483655" r:id="rId11"/>
    <p:sldLayoutId id="2147483657" r:id="rId12"/>
    <p:sldLayoutId id="2147483665" r:id="rId13"/>
    <p:sldLayoutId id="2147483666" r:id="rId14"/>
  </p:sldLayoutIdLst>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vimeo.com/111873048" TargetMode="External"/><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hyperlink" Target="https://vimeo.com/111873048" TargetMode="External"/><Relationship Id="rId4" Type="http://schemas.openxmlformats.org/officeDocument/2006/relationships/hyperlink" Target="http://vimeo.com/11668057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multilingual@houstonisd.org" TargetMode="External"/><Relationship Id="rId3" Type="http://schemas.openxmlformats.org/officeDocument/2006/relationships/hyperlink" Target="http://www.houstonisd.org/Domain/8037" TargetMode="External"/><Relationship Id="rId7" Type="http://schemas.openxmlformats.org/officeDocument/2006/relationships/hyperlink" Target="https://www.pinterest.com/hisdmultilingu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twitter.com/HISDMultiPrgms" TargetMode="External"/><Relationship Id="rId5" Type="http://schemas.openxmlformats.org/officeDocument/2006/relationships/hyperlink" Target="https://www.facebook.com/HISDMultilingual?ref=hl" TargetMode="External"/><Relationship Id="rId4" Type="http://schemas.openxmlformats.org/officeDocument/2006/relationships/hyperlink" Target="https://hisdmultilingual.wordpres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457200" y="883002"/>
            <a:ext cx="7772400" cy="2469798"/>
          </a:xfrm>
        </p:spPr>
        <p:txBody>
          <a:bodyPr/>
          <a:lstStyle/>
          <a:p>
            <a:pPr algn="ctr">
              <a:lnSpc>
                <a:spcPts val="6800"/>
              </a:lnSpc>
            </a:pPr>
            <a:r>
              <a:rPr lang="en-US" sz="7200" kern="0" spc="110" dirty="0" smtClean="0"/>
              <a:t/>
            </a:r>
            <a:br>
              <a:rPr lang="en-US" sz="7200" kern="0" spc="110" dirty="0" smtClean="0"/>
            </a:br>
            <a:r>
              <a:rPr lang="en-US" sz="7200" kern="0" spc="110" dirty="0" smtClean="0"/>
              <a:t>Memorial Elementary</a:t>
            </a:r>
            <a:r>
              <a:rPr lang="en-US" spc="110" dirty="0"/>
              <a:t/>
            </a:r>
            <a:br>
              <a:rPr lang="en-US" spc="110" dirty="0"/>
            </a:br>
            <a:r>
              <a:rPr lang="en-US" sz="7200" kern="0" spc="110" dirty="0" smtClean="0"/>
              <a:t>Dual Language</a:t>
            </a:r>
            <a:endParaRPr lang="en-US" sz="7200" kern="0" spc="110" dirty="0"/>
          </a:p>
        </p:txBody>
      </p:sp>
      <p:sp>
        <p:nvSpPr>
          <p:cNvPr id="21" name="Text Placeholder 20"/>
          <p:cNvSpPr txBox="1">
            <a:spLocks/>
          </p:cNvSpPr>
          <p:nvPr/>
        </p:nvSpPr>
        <p:spPr>
          <a:xfrm>
            <a:off x="457200" y="4535488"/>
            <a:ext cx="4830763" cy="1463675"/>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i="1" dirty="0">
              <a:solidFill>
                <a:srgbClr val="FFFFFF"/>
              </a:solidFill>
            </a:endParaRPr>
          </a:p>
        </p:txBody>
      </p:sp>
    </p:spTree>
    <p:extLst>
      <p:ext uri="{BB962C8B-B14F-4D97-AF65-F5344CB8AC3E}">
        <p14:creationId xmlns:p14="http://schemas.microsoft.com/office/powerpoint/2010/main" val="256542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As parents</a:t>
            </a:r>
            <a:endParaRPr lang="en-US" dirty="0">
              <a:effectLst/>
            </a:endParaRPr>
          </a:p>
        </p:txBody>
      </p:sp>
      <p:sp>
        <p:nvSpPr>
          <p:cNvPr id="3" name="Content Placeholder 2"/>
          <p:cNvSpPr>
            <a:spLocks noGrp="1"/>
          </p:cNvSpPr>
          <p:nvPr>
            <p:ph idx="1"/>
          </p:nvPr>
        </p:nvSpPr>
        <p:spPr>
          <a:xfrm>
            <a:off x="1143000" y="1066800"/>
            <a:ext cx="7543800" cy="5029200"/>
          </a:xfrm>
        </p:spPr>
        <p:txBody>
          <a:bodyPr>
            <a:normAutofit fontScale="77500" lnSpcReduction="20000"/>
          </a:bodyPr>
          <a:lstStyle/>
          <a:p>
            <a:r>
              <a:rPr lang="en-US" sz="3600" dirty="0" smtClean="0"/>
              <a:t>Volunteer </a:t>
            </a:r>
            <a:r>
              <a:rPr lang="en-US" sz="3600" dirty="0"/>
              <a:t>hours: 5 hours per semester/10 hours total per year</a:t>
            </a:r>
          </a:p>
          <a:p>
            <a:pPr lvl="1"/>
            <a:r>
              <a:rPr lang="en-US" dirty="0"/>
              <a:t>C</a:t>
            </a:r>
            <a:r>
              <a:rPr lang="en-US" dirty="0" smtClean="0"/>
              <a:t>lassroom parent, PTA/PTO, festivals, field trips, reading </a:t>
            </a:r>
            <a:r>
              <a:rPr lang="en-US" dirty="0"/>
              <a:t>club, school garden, </a:t>
            </a:r>
            <a:r>
              <a:rPr lang="en-US" dirty="0" err="1" smtClean="0"/>
              <a:t>boosterclub</a:t>
            </a:r>
            <a:r>
              <a:rPr lang="en-US" dirty="0" smtClean="0"/>
              <a:t>, ESL/computer/health classes, assist </a:t>
            </a:r>
            <a:r>
              <a:rPr lang="en-US" dirty="0"/>
              <a:t>teacher from </a:t>
            </a:r>
            <a:r>
              <a:rPr lang="en-US" dirty="0" smtClean="0"/>
              <a:t>home, read to </a:t>
            </a:r>
            <a:r>
              <a:rPr lang="en-US" dirty="0"/>
              <a:t>or tutor </a:t>
            </a:r>
            <a:r>
              <a:rPr lang="en-US" dirty="0" smtClean="0"/>
              <a:t>students, family </a:t>
            </a:r>
            <a:r>
              <a:rPr lang="en-US" dirty="0"/>
              <a:t>nights</a:t>
            </a:r>
          </a:p>
          <a:p>
            <a:endParaRPr lang="en-US" dirty="0"/>
          </a:p>
          <a:p>
            <a:r>
              <a:rPr lang="en-US" sz="3600" dirty="0" smtClean="0"/>
              <a:t>Dual </a:t>
            </a:r>
            <a:r>
              <a:rPr lang="en-US" sz="3600" dirty="0"/>
              <a:t>Language bilingual program yearly meeting attendance requirements</a:t>
            </a:r>
          </a:p>
          <a:p>
            <a:pPr lvl="1"/>
            <a:r>
              <a:rPr lang="en-US" dirty="0" smtClean="0"/>
              <a:t>Minimum </a:t>
            </a:r>
            <a:r>
              <a:rPr lang="en-US" dirty="0"/>
              <a:t>of 1 parent group meeting (Parent Advisory Committee (PAC), </a:t>
            </a:r>
            <a:r>
              <a:rPr lang="en-US" dirty="0" smtClean="0"/>
              <a:t>PTO/PTA, Advisory</a:t>
            </a:r>
            <a:r>
              <a:rPr lang="en-US" dirty="0"/>
              <a:t>)</a:t>
            </a:r>
          </a:p>
          <a:p>
            <a:pPr lvl="1"/>
            <a:r>
              <a:rPr lang="en-US" dirty="0" smtClean="0"/>
              <a:t>2 </a:t>
            </a:r>
            <a:r>
              <a:rPr lang="en-US" dirty="0"/>
              <a:t>parent conferences</a:t>
            </a:r>
          </a:p>
          <a:p>
            <a:pPr lvl="1"/>
            <a:r>
              <a:rPr lang="en-US" dirty="0" smtClean="0"/>
              <a:t>4 </a:t>
            </a:r>
            <a:r>
              <a:rPr lang="en-US" dirty="0"/>
              <a:t>Dual Language </a:t>
            </a:r>
            <a:r>
              <a:rPr lang="en-US" dirty="0" smtClean="0"/>
              <a:t>meetings</a:t>
            </a:r>
            <a:endParaRPr lang="en-US" dirty="0"/>
          </a:p>
        </p:txBody>
      </p:sp>
    </p:spTree>
    <p:extLst>
      <p:ext uri="{BB962C8B-B14F-4D97-AF65-F5344CB8AC3E}">
        <p14:creationId xmlns:p14="http://schemas.microsoft.com/office/powerpoint/2010/main" val="423970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Dual Language Two-Way</a:t>
            </a:r>
            <a:br>
              <a:rPr lang="en-US" dirty="0" smtClean="0">
                <a:effectLst/>
              </a:rPr>
            </a:br>
            <a:r>
              <a:rPr lang="en-US" dirty="0">
                <a:effectLst/>
              </a:rPr>
              <a:t>p</a:t>
            </a:r>
            <a:r>
              <a:rPr lang="en-US" dirty="0" smtClean="0">
                <a:effectLst/>
              </a:rPr>
              <a:t>rocess for program participation</a:t>
            </a:r>
            <a:endParaRPr lang="en-US" dirty="0">
              <a:effectLst/>
            </a:endParaRPr>
          </a:p>
        </p:txBody>
      </p:sp>
      <p:sp>
        <p:nvSpPr>
          <p:cNvPr id="3" name="Content Placeholder 2"/>
          <p:cNvSpPr>
            <a:spLocks noGrp="1"/>
          </p:cNvSpPr>
          <p:nvPr>
            <p:ph idx="1"/>
          </p:nvPr>
        </p:nvSpPr>
        <p:spPr>
          <a:xfrm>
            <a:off x="1143000" y="2057401"/>
            <a:ext cx="7543800" cy="3886200"/>
          </a:xfrm>
        </p:spPr>
        <p:txBody>
          <a:bodyPr>
            <a:normAutofit/>
          </a:bodyPr>
          <a:lstStyle/>
          <a:p>
            <a:r>
              <a:rPr lang="en-US" sz="2800" dirty="0" smtClean="0"/>
              <a:t>Completed </a:t>
            </a:r>
            <a:r>
              <a:rPr lang="en-US" sz="2800" i="1" dirty="0" smtClean="0"/>
              <a:t>Parent Commitment Form</a:t>
            </a:r>
          </a:p>
          <a:p>
            <a:endParaRPr lang="en-US" sz="1000" dirty="0" smtClean="0"/>
          </a:p>
          <a:p>
            <a:r>
              <a:rPr lang="en-US" sz="2800" dirty="0" smtClean="0"/>
              <a:t>Administration of IPT to determine language dominance and qualification for ELL programing</a:t>
            </a:r>
          </a:p>
          <a:p>
            <a:endParaRPr lang="en-US" sz="1000" dirty="0" smtClean="0"/>
          </a:p>
          <a:p>
            <a:r>
              <a:rPr lang="en-US" sz="2800" dirty="0" smtClean="0"/>
              <a:t>Class composition: 50% English dominant speakers &amp; 50% Spanish dominant speakers</a:t>
            </a:r>
          </a:p>
          <a:p>
            <a:pPr marL="0" indent="0">
              <a:buNone/>
            </a:pPr>
            <a:endParaRPr lang="en-US" dirty="0"/>
          </a:p>
        </p:txBody>
      </p:sp>
    </p:spTree>
    <p:extLst>
      <p:ext uri="{BB962C8B-B14F-4D97-AF65-F5344CB8AC3E}">
        <p14:creationId xmlns:p14="http://schemas.microsoft.com/office/powerpoint/2010/main" val="1034609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castro1\Desktop\Thomas  Collier NCE Graph.JPG"/>
          <p:cNvPicPr>
            <a:picLocks noChangeAspect="1" noChangeArrowheads="1"/>
          </p:cNvPicPr>
          <p:nvPr/>
        </p:nvPicPr>
        <p:blipFill>
          <a:blip r:embed="rId3" cstate="print"/>
          <a:srcRect/>
          <a:stretch>
            <a:fillRect/>
          </a:stretch>
        </p:blipFill>
        <p:spPr bwMode="auto">
          <a:xfrm>
            <a:off x="1066800" y="0"/>
            <a:ext cx="7620000" cy="70103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80/20 DL Model</a:t>
            </a:r>
            <a:endParaRPr lang="en-US" dirty="0"/>
          </a:p>
        </p:txBody>
      </p:sp>
      <p:sp>
        <p:nvSpPr>
          <p:cNvPr id="4" name="TextBox 3"/>
          <p:cNvSpPr txBox="1"/>
          <p:nvPr/>
        </p:nvSpPr>
        <p:spPr>
          <a:xfrm>
            <a:off x="1447800" y="2340429"/>
            <a:ext cx="990600" cy="400110"/>
          </a:xfrm>
          <a:prstGeom prst="rect">
            <a:avLst/>
          </a:prstGeom>
          <a:noFill/>
          <a:effectLst>
            <a:outerShdw blurRad="50800" dist="50800" dir="5400000" algn="ctr" rotWithShape="0">
              <a:schemeClr val="tx2">
                <a:lumMod val="40000"/>
                <a:lumOff val="60000"/>
              </a:schemeClr>
            </a:outerShdw>
          </a:effectLst>
        </p:spPr>
        <p:txBody>
          <a:bodyPr wrap="square" rtlCol="0">
            <a:spAutoFit/>
          </a:bodyPr>
          <a:lstStyle/>
          <a:p>
            <a:r>
              <a:rPr lang="en-US" sz="2000" b="1" dirty="0" smtClean="0">
                <a:solidFill>
                  <a:schemeClr val="bg1"/>
                </a:solidFill>
              </a:rPr>
              <a:t>20%</a:t>
            </a:r>
            <a:endParaRPr lang="en-US" sz="2000" b="1" dirty="0">
              <a:solidFill>
                <a:schemeClr val="bg1"/>
              </a:solidFill>
            </a:endParaRPr>
          </a:p>
        </p:txBody>
      </p:sp>
      <p:sp>
        <p:nvSpPr>
          <p:cNvPr id="5" name="Rectangle 4"/>
          <p:cNvSpPr/>
          <p:nvPr/>
        </p:nvSpPr>
        <p:spPr>
          <a:xfrm>
            <a:off x="1410269" y="2903175"/>
            <a:ext cx="723331" cy="615553"/>
          </a:xfrm>
          <a:prstGeom prst="rect">
            <a:avLst/>
          </a:prstGeom>
        </p:spPr>
        <p:txBody>
          <a:bodyPr wrap="square">
            <a:spAutoFit/>
          </a:bodyPr>
          <a:lstStyle/>
          <a:p>
            <a:pPr>
              <a:spcAft>
                <a:spcPts val="598"/>
              </a:spcAft>
            </a:pPr>
            <a:r>
              <a:rPr lang="en-US" b="1" kern="1400" dirty="0">
                <a:solidFill>
                  <a:srgbClr val="FFFFFF"/>
                </a:solidFill>
                <a:latin typeface="Arial" panose="020B0604020202020204" pitchFamily="34" charset="0"/>
              </a:rPr>
              <a:t>80%</a:t>
            </a:r>
            <a:endParaRPr lang="en-US" sz="1100" kern="1400" dirty="0">
              <a:solidFill>
                <a:srgbClr val="000000"/>
              </a:solidFill>
              <a:latin typeface="Arial" panose="020B0604020202020204" pitchFamily="34" charset="0"/>
            </a:endParaRPr>
          </a:p>
          <a:p>
            <a:pPr>
              <a:spcAft>
                <a:spcPts val="598"/>
              </a:spcAft>
            </a:pPr>
            <a:r>
              <a:rPr lang="en-US" sz="1100" kern="1400" dirty="0">
                <a:solidFill>
                  <a:srgbClr val="000000"/>
                </a:solidFill>
                <a:latin typeface="Arial" panose="020B0604020202020204" pitchFamily="34" charset="0"/>
              </a:rPr>
              <a:t> </a:t>
            </a:r>
            <a:endParaRPr lang="en-US" sz="1100" kern="1400" dirty="0">
              <a:ln>
                <a:noFill/>
              </a:ln>
              <a:solidFill>
                <a:srgbClr val="000000"/>
              </a:solidFill>
              <a:effectLst/>
              <a:latin typeface="Arial" panose="020B0604020202020204" pitchFamily="34" charset="0"/>
            </a:endParaRPr>
          </a:p>
        </p:txBody>
      </p:sp>
      <p:sp>
        <p:nvSpPr>
          <p:cNvPr id="6" name="TextBox 5"/>
          <p:cNvSpPr txBox="1"/>
          <p:nvPr/>
        </p:nvSpPr>
        <p:spPr>
          <a:xfrm>
            <a:off x="2675467" y="2603363"/>
            <a:ext cx="990600" cy="400110"/>
          </a:xfrm>
          <a:prstGeom prst="rect">
            <a:avLst/>
          </a:prstGeom>
          <a:noFill/>
        </p:spPr>
        <p:txBody>
          <a:bodyPr wrap="square" rtlCol="0">
            <a:spAutoFit/>
          </a:bodyPr>
          <a:lstStyle/>
          <a:p>
            <a:r>
              <a:rPr lang="en-US" sz="2000" b="1" dirty="0">
                <a:solidFill>
                  <a:schemeClr val="bg1"/>
                </a:solidFill>
              </a:rPr>
              <a:t>3</a:t>
            </a:r>
            <a:r>
              <a:rPr lang="en-US" sz="2000" b="1" dirty="0" smtClean="0">
                <a:solidFill>
                  <a:schemeClr val="bg1"/>
                </a:solidFill>
              </a:rPr>
              <a:t>0%</a:t>
            </a:r>
            <a:endParaRPr lang="en-US" sz="2000" b="1" dirty="0">
              <a:solidFill>
                <a:schemeClr val="bg1"/>
              </a:solidFill>
            </a:endParaRPr>
          </a:p>
        </p:txBody>
      </p:sp>
      <p:sp>
        <p:nvSpPr>
          <p:cNvPr id="7" name="TextBox 6"/>
          <p:cNvSpPr txBox="1"/>
          <p:nvPr/>
        </p:nvSpPr>
        <p:spPr>
          <a:xfrm>
            <a:off x="2743200" y="3185551"/>
            <a:ext cx="922867" cy="400110"/>
          </a:xfrm>
          <a:prstGeom prst="rect">
            <a:avLst/>
          </a:prstGeom>
          <a:noFill/>
        </p:spPr>
        <p:txBody>
          <a:bodyPr wrap="square" rtlCol="0">
            <a:spAutoFit/>
          </a:bodyPr>
          <a:lstStyle/>
          <a:p>
            <a:r>
              <a:rPr lang="en-US" sz="2000" b="1" dirty="0">
                <a:solidFill>
                  <a:schemeClr val="bg1"/>
                </a:solidFill>
              </a:rPr>
              <a:t>7</a:t>
            </a:r>
            <a:r>
              <a:rPr lang="en-US" sz="2000" b="1" dirty="0" smtClean="0">
                <a:solidFill>
                  <a:schemeClr val="bg1"/>
                </a:solidFill>
              </a:rPr>
              <a:t>0%</a:t>
            </a:r>
            <a:endParaRPr lang="en-US" sz="2000" b="1" dirty="0">
              <a:solidFill>
                <a:schemeClr val="bg1"/>
              </a:solidFill>
            </a:endParaRPr>
          </a:p>
        </p:txBody>
      </p:sp>
      <p:sp>
        <p:nvSpPr>
          <p:cNvPr id="8" name="TextBox 7"/>
          <p:cNvSpPr txBox="1"/>
          <p:nvPr/>
        </p:nvSpPr>
        <p:spPr>
          <a:xfrm>
            <a:off x="3800990" y="2785441"/>
            <a:ext cx="990600" cy="400110"/>
          </a:xfrm>
          <a:prstGeom prst="rect">
            <a:avLst/>
          </a:prstGeom>
          <a:noFill/>
        </p:spPr>
        <p:txBody>
          <a:bodyPr wrap="square" rtlCol="0">
            <a:spAutoFit/>
          </a:bodyPr>
          <a:lstStyle/>
          <a:p>
            <a:r>
              <a:rPr lang="en-US" sz="2000" b="1" dirty="0" smtClean="0">
                <a:solidFill>
                  <a:schemeClr val="bg1"/>
                </a:solidFill>
              </a:rPr>
              <a:t>40%</a:t>
            </a:r>
            <a:endParaRPr lang="en-US" sz="2000" b="1" dirty="0">
              <a:solidFill>
                <a:schemeClr val="bg1"/>
              </a:solidFill>
            </a:endParaRPr>
          </a:p>
        </p:txBody>
      </p:sp>
      <p:sp>
        <p:nvSpPr>
          <p:cNvPr id="9" name="TextBox 8"/>
          <p:cNvSpPr txBox="1"/>
          <p:nvPr/>
        </p:nvSpPr>
        <p:spPr>
          <a:xfrm>
            <a:off x="3800990" y="3366009"/>
            <a:ext cx="990600" cy="400110"/>
          </a:xfrm>
          <a:prstGeom prst="rect">
            <a:avLst/>
          </a:prstGeom>
          <a:noFill/>
        </p:spPr>
        <p:txBody>
          <a:bodyPr wrap="square" rtlCol="0">
            <a:spAutoFit/>
          </a:bodyPr>
          <a:lstStyle/>
          <a:p>
            <a:r>
              <a:rPr lang="en-US" sz="2000" b="1" dirty="0" smtClean="0">
                <a:solidFill>
                  <a:schemeClr val="bg1"/>
                </a:solidFill>
              </a:rPr>
              <a:t>60%</a:t>
            </a:r>
            <a:endParaRPr lang="en-US" sz="2000" b="1" dirty="0">
              <a:solidFill>
                <a:schemeClr val="bg1"/>
              </a:solidFill>
            </a:endParaRPr>
          </a:p>
        </p:txBody>
      </p:sp>
      <p:sp>
        <p:nvSpPr>
          <p:cNvPr id="10" name="TextBox 9"/>
          <p:cNvSpPr txBox="1"/>
          <p:nvPr/>
        </p:nvSpPr>
        <p:spPr>
          <a:xfrm>
            <a:off x="5023608" y="3149491"/>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11" name="TextBox 10"/>
          <p:cNvSpPr txBox="1"/>
          <p:nvPr/>
        </p:nvSpPr>
        <p:spPr>
          <a:xfrm>
            <a:off x="5029200" y="3755459"/>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12" name="TextBox 11"/>
          <p:cNvSpPr txBox="1"/>
          <p:nvPr/>
        </p:nvSpPr>
        <p:spPr>
          <a:xfrm>
            <a:off x="6211272" y="3149491"/>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13" name="TextBox 12"/>
          <p:cNvSpPr txBox="1"/>
          <p:nvPr/>
        </p:nvSpPr>
        <p:spPr>
          <a:xfrm>
            <a:off x="6257410" y="3771348"/>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14" name="TextBox 13"/>
          <p:cNvSpPr txBox="1"/>
          <p:nvPr/>
        </p:nvSpPr>
        <p:spPr>
          <a:xfrm>
            <a:off x="7367244" y="3210951"/>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15" name="TextBox 14"/>
          <p:cNvSpPr txBox="1"/>
          <p:nvPr/>
        </p:nvSpPr>
        <p:spPr>
          <a:xfrm>
            <a:off x="7367244" y="3799896"/>
            <a:ext cx="990600" cy="400110"/>
          </a:xfrm>
          <a:prstGeom prst="rect">
            <a:avLst/>
          </a:prstGeom>
          <a:noFill/>
        </p:spPr>
        <p:txBody>
          <a:bodyPr wrap="square" rtlCol="0">
            <a:spAutoFit/>
          </a:bodyPr>
          <a:lstStyle/>
          <a:p>
            <a:r>
              <a:rPr lang="en-US" sz="2000" b="1" dirty="0">
                <a:solidFill>
                  <a:schemeClr val="bg1"/>
                </a:solidFill>
              </a:rPr>
              <a:t>5</a:t>
            </a:r>
            <a:r>
              <a:rPr lang="en-US" sz="2000" b="1" dirty="0" smtClean="0">
                <a:solidFill>
                  <a:schemeClr val="bg1"/>
                </a:solidFill>
              </a:rPr>
              <a:t>0%</a:t>
            </a:r>
            <a:endParaRPr lang="en-US" sz="2000" b="1" dirty="0">
              <a:solidFill>
                <a:schemeClr val="bg1"/>
              </a:solidFill>
            </a:endParaRPr>
          </a:p>
        </p:txBody>
      </p:sp>
      <p:sp>
        <p:nvSpPr>
          <p:cNvPr id="3" name="TextBox 2"/>
          <p:cNvSpPr txBox="1"/>
          <p:nvPr/>
        </p:nvSpPr>
        <p:spPr>
          <a:xfrm>
            <a:off x="1425787" y="5921378"/>
            <a:ext cx="7370159" cy="369332"/>
          </a:xfrm>
          <a:prstGeom prst="rect">
            <a:avLst/>
          </a:prstGeom>
          <a:noFill/>
        </p:spPr>
        <p:txBody>
          <a:bodyPr wrap="none" rtlCol="0">
            <a:spAutoFit/>
          </a:bodyPr>
          <a:lstStyle/>
          <a:p>
            <a:r>
              <a:rPr lang="en-US" dirty="0" smtClean="0"/>
              <a:t>NOTE: 50/50 model is 50% Eng./50% Span starting from Grades K-5</a:t>
            </a:r>
            <a:endParaRPr lang="en-US" dirty="0"/>
          </a:p>
        </p:txBody>
      </p:sp>
      <p:graphicFrame>
        <p:nvGraphicFramePr>
          <p:cNvPr id="31" name="Chart 30"/>
          <p:cNvGraphicFramePr>
            <a:graphicFrameLocks/>
          </p:cNvGraphicFramePr>
          <p:nvPr>
            <p:extLst>
              <p:ext uri="{D42A27DB-BD31-4B8C-83A1-F6EECF244321}">
                <p14:modId xmlns:p14="http://schemas.microsoft.com/office/powerpoint/2010/main" val="1382836051"/>
              </p:ext>
            </p:extLst>
          </p:nvPr>
        </p:nvGraphicFramePr>
        <p:xfrm>
          <a:off x="1173202" y="1066800"/>
          <a:ext cx="7056398"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971800" y="5704860"/>
            <a:ext cx="3042408" cy="261610"/>
          </a:xfrm>
          <a:prstGeom prst="rect">
            <a:avLst/>
          </a:prstGeom>
          <a:noFill/>
        </p:spPr>
        <p:txBody>
          <a:bodyPr wrap="square" rtlCol="0">
            <a:spAutoFit/>
          </a:bodyPr>
          <a:lstStyle/>
          <a:p>
            <a:r>
              <a:rPr lang="en-US" sz="1100" dirty="0" smtClean="0">
                <a:latin typeface="Calibri" panose="020F0502020204030204" pitchFamily="34" charset="0"/>
              </a:rPr>
              <a:t>                   English                             Spanish</a:t>
            </a:r>
            <a:endParaRPr lang="en-US" sz="1100" dirty="0">
              <a:latin typeface="Calibri" panose="020F0502020204030204" pitchFamily="34" charset="0"/>
            </a:endParaRPr>
          </a:p>
        </p:txBody>
      </p:sp>
      <p:sp>
        <p:nvSpPr>
          <p:cNvPr id="18" name="TextBox 1"/>
          <p:cNvSpPr txBox="1"/>
          <p:nvPr/>
        </p:nvSpPr>
        <p:spPr>
          <a:xfrm>
            <a:off x="3429000" y="5810003"/>
            <a:ext cx="152353" cy="8597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9" name="TextBox 1"/>
          <p:cNvSpPr txBox="1"/>
          <p:nvPr/>
        </p:nvSpPr>
        <p:spPr>
          <a:xfrm>
            <a:off x="4791590" y="5814040"/>
            <a:ext cx="152424" cy="85975"/>
          </a:xfrm>
          <a:prstGeom prst="rect">
            <a:avLst/>
          </a:prstGeom>
          <a:solidFill>
            <a:srgbClr val="C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7" name="TextBox 16"/>
          <p:cNvSpPr txBox="1"/>
          <p:nvPr/>
        </p:nvSpPr>
        <p:spPr>
          <a:xfrm>
            <a:off x="2895600" y="801928"/>
            <a:ext cx="3671454" cy="307777"/>
          </a:xfrm>
          <a:prstGeom prst="rect">
            <a:avLst/>
          </a:prstGeom>
          <a:noFill/>
        </p:spPr>
        <p:txBody>
          <a:bodyPr wrap="none" rtlCol="0">
            <a:spAutoFit/>
          </a:bodyPr>
          <a:lstStyle/>
          <a:p>
            <a:r>
              <a:rPr lang="en-US" sz="1400" dirty="0" smtClean="0"/>
              <a:t>Language of Instruction Across the Grades</a:t>
            </a:r>
            <a:endParaRPr lang="en-US" sz="1400" dirty="0"/>
          </a:p>
        </p:txBody>
      </p:sp>
    </p:spTree>
    <p:extLst>
      <p:ext uri="{BB962C8B-B14F-4D97-AF65-F5344CB8AC3E}">
        <p14:creationId xmlns:p14="http://schemas.microsoft.com/office/powerpoint/2010/main" val="132226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Achievement Patterns</a:t>
            </a:r>
          </a:p>
        </p:txBody>
      </p:sp>
      <p:sp>
        <p:nvSpPr>
          <p:cNvPr id="3" name="Content Placeholder 2"/>
          <p:cNvSpPr>
            <a:spLocks noGrp="1"/>
          </p:cNvSpPr>
          <p:nvPr>
            <p:ph idx="1"/>
          </p:nvPr>
        </p:nvSpPr>
        <p:spPr>
          <a:xfrm>
            <a:off x="1143000" y="1143000"/>
            <a:ext cx="7543800" cy="4571048"/>
          </a:xfrm>
        </p:spPr>
        <p:txBody>
          <a:bodyPr/>
          <a:lstStyle/>
          <a:p>
            <a:r>
              <a:rPr lang="en-US" sz="2600" dirty="0" smtClean="0"/>
              <a:t>Joint study by HISD and Rice </a:t>
            </a:r>
            <a:r>
              <a:rPr lang="en-US" sz="2600" dirty="0"/>
              <a:t>University's Kinder Institute for Urban </a:t>
            </a:r>
            <a:r>
              <a:rPr lang="en-US" sz="2600" dirty="0" smtClean="0"/>
              <a:t>Research</a:t>
            </a:r>
          </a:p>
          <a:p>
            <a:pPr lvl="1"/>
            <a:r>
              <a:rPr lang="en-US" sz="2200" dirty="0" smtClean="0"/>
              <a:t>One </a:t>
            </a:r>
            <a:r>
              <a:rPr lang="en-US" sz="2200" dirty="0"/>
              <a:t>of the first independent studies of HISD’s </a:t>
            </a:r>
            <a:r>
              <a:rPr lang="en-US" sz="2200" dirty="0" smtClean="0"/>
              <a:t>Two-Way </a:t>
            </a:r>
            <a:r>
              <a:rPr lang="en-US" sz="2200" dirty="0"/>
              <a:t>D</a:t>
            </a:r>
            <a:r>
              <a:rPr lang="en-US" sz="2200" dirty="0" smtClean="0"/>
              <a:t>ual </a:t>
            </a:r>
            <a:r>
              <a:rPr lang="en-US" sz="2200" dirty="0"/>
              <a:t>L</a:t>
            </a:r>
            <a:r>
              <a:rPr lang="en-US" sz="2200" dirty="0" smtClean="0"/>
              <a:t>anguage program</a:t>
            </a:r>
          </a:p>
          <a:p>
            <a:pPr lvl="1"/>
            <a:r>
              <a:rPr lang="en-US" sz="2200" dirty="0"/>
              <a:t>T</a:t>
            </a:r>
            <a:r>
              <a:rPr lang="en-US" sz="2200" dirty="0" smtClean="0"/>
              <a:t>he </a:t>
            </a:r>
            <a:r>
              <a:rPr lang="en-US" sz="2200" dirty="0"/>
              <a:t>first study of the program that </a:t>
            </a:r>
            <a:r>
              <a:rPr lang="en-US" sz="2200" dirty="0" smtClean="0"/>
              <a:t>tracks </a:t>
            </a:r>
            <a:r>
              <a:rPr lang="en-US" sz="2200" dirty="0"/>
              <a:t>students’ results over </a:t>
            </a:r>
            <a:r>
              <a:rPr lang="en-US" sz="2200" dirty="0" smtClean="0"/>
              <a:t>time</a:t>
            </a:r>
          </a:p>
          <a:p>
            <a:pPr lvl="1"/>
            <a:r>
              <a:rPr lang="en-US" sz="2200" dirty="0" smtClean="0"/>
              <a:t>Cohort </a:t>
            </a:r>
            <a:r>
              <a:rPr lang="en-US" sz="2200" dirty="0"/>
              <a:t>of ELLs who started kindergarten in </a:t>
            </a:r>
            <a:r>
              <a:rPr lang="en-US" sz="2200" dirty="0" smtClean="0"/>
              <a:t>2007</a:t>
            </a:r>
          </a:p>
          <a:p>
            <a:r>
              <a:rPr lang="en-US" sz="2600" dirty="0" smtClean="0"/>
              <a:t>Performance </a:t>
            </a:r>
            <a:r>
              <a:rPr lang="en-US" sz="2600" dirty="0"/>
              <a:t>on Spanish-language reading tests </a:t>
            </a:r>
            <a:r>
              <a:rPr lang="en-US" sz="2600" dirty="0" smtClean="0"/>
              <a:t>and English tests</a:t>
            </a:r>
            <a:endParaRPr lang="en-US" sz="2600" dirty="0"/>
          </a:p>
        </p:txBody>
      </p:sp>
      <p:sp>
        <p:nvSpPr>
          <p:cNvPr id="4" name="Slide Number Placeholder 3"/>
          <p:cNvSpPr>
            <a:spLocks noGrp="1"/>
          </p:cNvSpPr>
          <p:nvPr>
            <p:ph type="sldNum" sz="quarter" idx="10"/>
          </p:nvPr>
        </p:nvSpPr>
        <p:spPr/>
        <p:txBody>
          <a:bodyPr/>
          <a:lstStyle/>
          <a:p>
            <a:fld id="{59B8A2CA-8514-4B74-8A57-8745A62A1CF3}" type="slidenum">
              <a:rPr lang="en-US" smtClean="0"/>
              <a:pPr/>
              <a:t>14</a:t>
            </a:fld>
            <a:endParaRPr lang="en-US" dirty="0"/>
          </a:p>
        </p:txBody>
      </p:sp>
    </p:spTree>
    <p:extLst>
      <p:ext uri="{BB962C8B-B14F-4D97-AF65-F5344CB8AC3E}">
        <p14:creationId xmlns:p14="http://schemas.microsoft.com/office/powerpoint/2010/main" val="3133470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Achievement </a:t>
            </a:r>
            <a:r>
              <a:rPr lang="en-US" dirty="0" smtClean="0"/>
              <a:t>Patterns: Findings</a:t>
            </a:r>
            <a:endParaRPr lang="en-US" dirty="0"/>
          </a:p>
        </p:txBody>
      </p:sp>
      <p:sp>
        <p:nvSpPr>
          <p:cNvPr id="3" name="Content Placeholder 2"/>
          <p:cNvSpPr>
            <a:spLocks noGrp="1"/>
          </p:cNvSpPr>
          <p:nvPr>
            <p:ph idx="1"/>
          </p:nvPr>
        </p:nvSpPr>
        <p:spPr>
          <a:xfrm>
            <a:off x="1142999" y="1137085"/>
            <a:ext cx="7553131" cy="4571048"/>
          </a:xfrm>
        </p:spPr>
        <p:txBody>
          <a:bodyPr/>
          <a:lstStyle/>
          <a:p>
            <a:r>
              <a:rPr lang="en-US" sz="2600" dirty="0" smtClean="0"/>
              <a:t>Through 3</a:t>
            </a:r>
            <a:r>
              <a:rPr lang="en-US" sz="2600" baseline="30000" dirty="0" smtClean="0"/>
              <a:t>rd</a:t>
            </a:r>
            <a:r>
              <a:rPr lang="en-US" sz="2600" dirty="0" smtClean="0"/>
              <a:t> grade, </a:t>
            </a:r>
            <a:r>
              <a:rPr lang="en-US" sz="2600" dirty="0"/>
              <a:t>ELLs in two-way programs demonstrated higher Spanish reading scores and slightly faster growth than their peers in other bilingual </a:t>
            </a:r>
            <a:r>
              <a:rPr lang="en-US" sz="2600" dirty="0" smtClean="0"/>
              <a:t>programs.</a:t>
            </a:r>
          </a:p>
          <a:p>
            <a:pPr marL="0" indent="0">
              <a:buNone/>
            </a:pPr>
            <a:endParaRPr lang="en-US" sz="2600" dirty="0" smtClean="0"/>
          </a:p>
          <a:p>
            <a:r>
              <a:rPr lang="en-US" sz="2600" dirty="0" smtClean="0"/>
              <a:t>Regardless </a:t>
            </a:r>
            <a:r>
              <a:rPr lang="en-US" sz="2600" dirty="0"/>
              <a:t>of the type of bilingual program, ELLs who participated in their original program for approximately four years (through grade 3) had the highest English reading achievement.</a:t>
            </a:r>
          </a:p>
          <a:p>
            <a:pPr marL="457200" lvl="1" indent="0">
              <a:buNone/>
            </a:pPr>
            <a:endParaRPr lang="en-US" dirty="0"/>
          </a:p>
        </p:txBody>
      </p:sp>
      <p:sp>
        <p:nvSpPr>
          <p:cNvPr id="4" name="Slide Number Placeholder 3"/>
          <p:cNvSpPr>
            <a:spLocks noGrp="1"/>
          </p:cNvSpPr>
          <p:nvPr>
            <p:ph type="sldNum" sz="quarter" idx="10"/>
          </p:nvPr>
        </p:nvSpPr>
        <p:spPr/>
        <p:txBody>
          <a:bodyPr/>
          <a:lstStyle/>
          <a:p>
            <a:fld id="{59B8A2CA-8514-4B74-8A57-8745A62A1CF3}" type="slidenum">
              <a:rPr lang="en-US" smtClean="0"/>
              <a:pPr/>
              <a:t>15</a:t>
            </a:fld>
            <a:endParaRPr lang="en-US" dirty="0"/>
          </a:p>
        </p:txBody>
      </p:sp>
    </p:spTree>
    <p:extLst>
      <p:ext uri="{BB962C8B-B14F-4D97-AF65-F5344CB8AC3E}">
        <p14:creationId xmlns:p14="http://schemas.microsoft.com/office/powerpoint/2010/main" val="2332914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Achievement </a:t>
            </a:r>
            <a:r>
              <a:rPr lang="en-US" dirty="0" smtClean="0"/>
              <a:t>Patterns: Findings</a:t>
            </a:r>
            <a:endParaRPr lang="en-US" dirty="0"/>
          </a:p>
        </p:txBody>
      </p:sp>
      <p:sp>
        <p:nvSpPr>
          <p:cNvPr id="3" name="Content Placeholder 2"/>
          <p:cNvSpPr>
            <a:spLocks noGrp="1"/>
          </p:cNvSpPr>
          <p:nvPr>
            <p:ph idx="1"/>
          </p:nvPr>
        </p:nvSpPr>
        <p:spPr>
          <a:xfrm>
            <a:off x="1143000" y="1146049"/>
            <a:ext cx="7543800" cy="4571048"/>
          </a:xfrm>
        </p:spPr>
        <p:txBody>
          <a:bodyPr/>
          <a:lstStyle/>
          <a:p>
            <a:r>
              <a:rPr lang="en-US" sz="2600" dirty="0"/>
              <a:t>O</a:t>
            </a:r>
            <a:r>
              <a:rPr lang="en-US" sz="2600" dirty="0" smtClean="0"/>
              <a:t>f </a:t>
            </a:r>
            <a:r>
              <a:rPr lang="en-US" sz="2600" dirty="0"/>
              <a:t>the </a:t>
            </a:r>
            <a:r>
              <a:rPr lang="en-US" sz="2600" dirty="0" smtClean="0"/>
              <a:t>BE programs offered, </a:t>
            </a:r>
            <a:r>
              <a:rPr lang="en-US" sz="2600" dirty="0"/>
              <a:t>ELLs in the two-way dual language program had the best Spanish as well as English skills</a:t>
            </a:r>
            <a:r>
              <a:rPr lang="en-US" sz="2600" dirty="0" smtClean="0"/>
              <a:t>.</a:t>
            </a:r>
          </a:p>
          <a:p>
            <a:r>
              <a:rPr lang="en-US" sz="2600" dirty="0" smtClean="0"/>
              <a:t>ELLs </a:t>
            </a:r>
            <a:r>
              <a:rPr lang="en-US" sz="2600" dirty="0"/>
              <a:t>in two-way programs had consistently higher English </a:t>
            </a:r>
            <a:r>
              <a:rPr lang="en-US" sz="2600" dirty="0" smtClean="0"/>
              <a:t>performance.</a:t>
            </a:r>
          </a:p>
          <a:p>
            <a:r>
              <a:rPr lang="en-US" sz="2600" dirty="0" smtClean="0"/>
              <a:t>With </a:t>
            </a:r>
            <a:r>
              <a:rPr lang="en-US" sz="2600" dirty="0"/>
              <a:t>additional program exposure (greater than one year), two-way students met and surpassed the performance of students whose parents opted out of bilingual or dual-language programs</a:t>
            </a:r>
            <a:r>
              <a:rPr lang="en-US" sz="2600" dirty="0" smtClean="0"/>
              <a:t>.</a:t>
            </a:r>
            <a:endParaRPr lang="en-US" sz="2600" dirty="0"/>
          </a:p>
        </p:txBody>
      </p:sp>
      <p:sp>
        <p:nvSpPr>
          <p:cNvPr id="4" name="Slide Number Placeholder 3"/>
          <p:cNvSpPr>
            <a:spLocks noGrp="1"/>
          </p:cNvSpPr>
          <p:nvPr>
            <p:ph type="sldNum" sz="quarter" idx="10"/>
          </p:nvPr>
        </p:nvSpPr>
        <p:spPr/>
        <p:txBody>
          <a:bodyPr/>
          <a:lstStyle/>
          <a:p>
            <a:fld id="{59B8A2CA-8514-4B74-8A57-8745A62A1CF3}" type="slidenum">
              <a:rPr lang="en-US" smtClean="0"/>
              <a:pPr/>
              <a:t>16</a:t>
            </a:fld>
            <a:endParaRPr lang="en-US" dirty="0"/>
          </a:p>
        </p:txBody>
      </p:sp>
    </p:spTree>
    <p:extLst>
      <p:ext uri="{BB962C8B-B14F-4D97-AF65-F5344CB8AC3E}">
        <p14:creationId xmlns:p14="http://schemas.microsoft.com/office/powerpoint/2010/main" val="246782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Achievement </a:t>
            </a:r>
            <a:r>
              <a:rPr lang="en-US" dirty="0" smtClean="0"/>
              <a:t>Patterns: Findings</a:t>
            </a:r>
            <a:endParaRPr lang="en-US" dirty="0"/>
          </a:p>
        </p:txBody>
      </p:sp>
      <p:sp>
        <p:nvSpPr>
          <p:cNvPr id="3" name="Content Placeholder 2"/>
          <p:cNvSpPr>
            <a:spLocks noGrp="1"/>
          </p:cNvSpPr>
          <p:nvPr>
            <p:ph idx="1"/>
          </p:nvPr>
        </p:nvSpPr>
        <p:spPr>
          <a:xfrm>
            <a:off x="1143000" y="1219200"/>
            <a:ext cx="7543800" cy="4571048"/>
          </a:xfrm>
        </p:spPr>
        <p:txBody>
          <a:bodyPr/>
          <a:lstStyle/>
          <a:p>
            <a:pPr marL="0" indent="0">
              <a:buNone/>
            </a:pPr>
            <a:r>
              <a:rPr lang="en-US" sz="2800" i="1" dirty="0" smtClean="0"/>
              <a:t>“From </a:t>
            </a:r>
            <a:r>
              <a:rPr lang="en-US" sz="2800" i="1" dirty="0"/>
              <a:t>the district’s perspective, I’d want to keep expanding these programs, despite the expense, because you’re getting results</a:t>
            </a:r>
            <a:r>
              <a:rPr lang="en-US" sz="2800" i="1" dirty="0" smtClean="0"/>
              <a:t>.”</a:t>
            </a:r>
          </a:p>
          <a:p>
            <a:pPr marL="0" indent="0">
              <a:buNone/>
            </a:pPr>
            <a:endParaRPr lang="en-US" sz="2600" dirty="0" smtClean="0"/>
          </a:p>
          <a:p>
            <a:pPr marL="0" indent="0" algn="r">
              <a:buNone/>
            </a:pPr>
            <a:endParaRPr lang="en-US" sz="2400" dirty="0" smtClean="0"/>
          </a:p>
          <a:p>
            <a:pPr marL="0" indent="0" algn="r">
              <a:buNone/>
            </a:pPr>
            <a:r>
              <a:rPr lang="en-US" sz="2400" dirty="0" smtClean="0"/>
              <a:t>--Ruth </a:t>
            </a:r>
            <a:r>
              <a:rPr lang="en-US" sz="2400" dirty="0"/>
              <a:t>N. </a:t>
            </a:r>
            <a:r>
              <a:rPr lang="en-US" sz="2400" dirty="0" err="1"/>
              <a:t>López</a:t>
            </a:r>
            <a:r>
              <a:rPr lang="en-US" sz="2400" dirty="0"/>
              <a:t> Turley, </a:t>
            </a:r>
            <a:r>
              <a:rPr lang="en-US" sz="2400" dirty="0" smtClean="0"/>
              <a:t>Director </a:t>
            </a:r>
            <a:r>
              <a:rPr lang="en-US" sz="2400" dirty="0"/>
              <a:t>of Houston Education Research </a:t>
            </a:r>
            <a:r>
              <a:rPr lang="en-US" sz="2400" dirty="0" smtClean="0"/>
              <a:t>Consortium (HERC) </a:t>
            </a:r>
            <a:r>
              <a:rPr lang="en-US" sz="2400" dirty="0"/>
              <a:t>and </a:t>
            </a:r>
            <a:r>
              <a:rPr lang="en-US" sz="2400" dirty="0" smtClean="0"/>
              <a:t>Associate </a:t>
            </a:r>
            <a:r>
              <a:rPr lang="en-US" sz="2400" dirty="0"/>
              <a:t>D</a:t>
            </a:r>
            <a:r>
              <a:rPr lang="en-US" sz="2400" dirty="0" smtClean="0"/>
              <a:t>irector </a:t>
            </a:r>
            <a:r>
              <a:rPr lang="en-US" sz="2400" dirty="0"/>
              <a:t>of the Kinder Institute for Urban </a:t>
            </a:r>
            <a:r>
              <a:rPr lang="en-US" sz="2400" dirty="0" smtClean="0"/>
              <a:t>Research</a:t>
            </a:r>
            <a:endParaRPr lang="en-US" sz="2400" dirty="0"/>
          </a:p>
        </p:txBody>
      </p:sp>
      <p:sp>
        <p:nvSpPr>
          <p:cNvPr id="4" name="Slide Number Placeholder 3"/>
          <p:cNvSpPr>
            <a:spLocks noGrp="1"/>
          </p:cNvSpPr>
          <p:nvPr>
            <p:ph type="sldNum" sz="quarter" idx="10"/>
          </p:nvPr>
        </p:nvSpPr>
        <p:spPr/>
        <p:txBody>
          <a:bodyPr/>
          <a:lstStyle/>
          <a:p>
            <a:fld id="{59B8A2CA-8514-4B74-8A57-8745A62A1CF3}" type="slidenum">
              <a:rPr lang="en-US" smtClean="0"/>
              <a:pPr/>
              <a:t>17</a:t>
            </a:fld>
            <a:endParaRPr lang="en-US" dirty="0"/>
          </a:p>
        </p:txBody>
      </p:sp>
    </p:spTree>
    <p:extLst>
      <p:ext uri="{BB962C8B-B14F-4D97-AF65-F5344CB8AC3E}">
        <p14:creationId xmlns:p14="http://schemas.microsoft.com/office/powerpoint/2010/main" val="221173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Benefits of Bilingualism</a:t>
            </a:r>
            <a:endParaRPr lang="en-US" dirty="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295400"/>
            <a:ext cx="2590800" cy="2857500"/>
          </a:xfrm>
        </p:spPr>
      </p:pic>
      <p:sp>
        <p:nvSpPr>
          <p:cNvPr id="4" name="Rectangle 3"/>
          <p:cNvSpPr/>
          <p:nvPr/>
        </p:nvSpPr>
        <p:spPr>
          <a:xfrm>
            <a:off x="2209800" y="4572000"/>
            <a:ext cx="5562600" cy="954107"/>
          </a:xfrm>
          <a:prstGeom prst="rect">
            <a:avLst/>
          </a:prstGeom>
        </p:spPr>
        <p:txBody>
          <a:bodyPr wrap="square">
            <a:spAutoFit/>
          </a:bodyPr>
          <a:lstStyle/>
          <a:p>
            <a:r>
              <a:rPr lang="en-US" sz="2800" b="1" dirty="0">
                <a:hlinkClick r:id="rId3"/>
              </a:rPr>
              <a:t>Dual Language Expansion</a:t>
            </a:r>
            <a:r>
              <a:rPr lang="en-US" sz="2800" dirty="0" smtClean="0">
                <a:hlinkClick r:id="rId3"/>
              </a:rPr>
              <a:t> </a:t>
            </a:r>
            <a:endParaRPr lang="en-US" sz="2800" dirty="0" smtClean="0"/>
          </a:p>
          <a:p>
            <a:r>
              <a:rPr lang="en-US" sz="2800" b="1" dirty="0" smtClean="0">
                <a:hlinkClick r:id="rId4"/>
              </a:rPr>
              <a:t>Dual </a:t>
            </a:r>
            <a:r>
              <a:rPr lang="en-US" sz="2800" b="1" dirty="0">
                <a:hlinkClick r:id="rId4"/>
              </a:rPr>
              <a:t>Language </a:t>
            </a:r>
            <a:r>
              <a:rPr lang="en-US" sz="2800" b="1" dirty="0" smtClean="0">
                <a:hlinkClick r:id="rId4"/>
              </a:rPr>
              <a:t>Program 2015</a:t>
            </a:r>
            <a:endParaRPr lang="en-US" sz="2800" b="1" u="sng" dirty="0">
              <a:hlinkClick r:id="rId5"/>
            </a:endParaRPr>
          </a:p>
        </p:txBody>
      </p:sp>
    </p:spTree>
    <p:extLst>
      <p:ext uri="{BB962C8B-B14F-4D97-AF65-F5344CB8AC3E}">
        <p14:creationId xmlns:p14="http://schemas.microsoft.com/office/powerpoint/2010/main" val="2711295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HISD Multilingual Education: Contact us</a:t>
            </a:r>
            <a:endParaRPr lang="en-US" dirty="0"/>
          </a:p>
        </p:txBody>
      </p:sp>
      <p:sp>
        <p:nvSpPr>
          <p:cNvPr id="3" name="Content Placeholder 2"/>
          <p:cNvSpPr>
            <a:spLocks noGrp="1"/>
          </p:cNvSpPr>
          <p:nvPr>
            <p:ph idx="1"/>
          </p:nvPr>
        </p:nvSpPr>
        <p:spPr>
          <a:xfrm>
            <a:off x="1143000" y="1600200"/>
            <a:ext cx="7534469" cy="4343399"/>
          </a:xfrm>
        </p:spPr>
        <p:txBody>
          <a:bodyPr/>
          <a:lstStyle/>
          <a:p>
            <a:pPr marL="0" indent="0" algn="ctr">
              <a:spcBef>
                <a:spcPts val="1200"/>
              </a:spcBef>
              <a:buNone/>
            </a:pPr>
            <a:r>
              <a:rPr lang="en-US" sz="2400" b="1" i="1" dirty="0"/>
              <a:t>Website</a:t>
            </a:r>
            <a:r>
              <a:rPr lang="en-US" sz="2400" dirty="0"/>
              <a:t>: </a:t>
            </a:r>
            <a:r>
              <a:rPr lang="en-US" sz="2400" dirty="0">
                <a:hlinkClick r:id="rId3"/>
              </a:rPr>
              <a:t>http://www.houstonisd.org//</a:t>
            </a:r>
            <a:r>
              <a:rPr lang="en-US" sz="2400" dirty="0" smtClean="0">
                <a:hlinkClick r:id="rId3"/>
              </a:rPr>
              <a:t>Domain/8037</a:t>
            </a:r>
            <a:endParaRPr lang="en-US" sz="2400" dirty="0"/>
          </a:p>
          <a:p>
            <a:pPr marL="0" indent="0" algn="ctr">
              <a:spcBef>
                <a:spcPts val="1200"/>
              </a:spcBef>
              <a:buNone/>
            </a:pPr>
            <a:r>
              <a:rPr lang="en-US" sz="2400" b="1" i="1" dirty="0"/>
              <a:t>Blog</a:t>
            </a:r>
            <a:r>
              <a:rPr lang="en-US" sz="2400" dirty="0"/>
              <a:t>: </a:t>
            </a:r>
            <a:r>
              <a:rPr lang="en-US" sz="2400" dirty="0">
                <a:hlinkClick r:id="rId4"/>
              </a:rPr>
              <a:t>https://hisdmultilingual.wordpress.com/</a:t>
            </a:r>
            <a:endParaRPr lang="en-US" sz="2400" dirty="0"/>
          </a:p>
          <a:p>
            <a:pPr marL="0" indent="0" algn="ctr">
              <a:spcBef>
                <a:spcPts val="1200"/>
              </a:spcBef>
              <a:buNone/>
            </a:pPr>
            <a:r>
              <a:rPr lang="en-US" sz="2400" b="1" i="1" dirty="0"/>
              <a:t>Facebook</a:t>
            </a:r>
            <a:r>
              <a:rPr lang="en-US" sz="2400" dirty="0"/>
              <a:t>: </a:t>
            </a:r>
            <a:r>
              <a:rPr lang="en-US" sz="2400" dirty="0">
                <a:hlinkClick r:id="rId5"/>
              </a:rPr>
              <a:t>Houston ISD Multilingual</a:t>
            </a:r>
            <a:endParaRPr lang="en-US" sz="2400" dirty="0"/>
          </a:p>
          <a:p>
            <a:pPr marL="0" indent="0" algn="ctr">
              <a:spcBef>
                <a:spcPts val="1200"/>
              </a:spcBef>
              <a:buNone/>
            </a:pPr>
            <a:r>
              <a:rPr lang="en-US" sz="2400" b="1" i="1" dirty="0"/>
              <a:t>Twitter</a:t>
            </a:r>
            <a:r>
              <a:rPr lang="en-US" sz="2400" dirty="0"/>
              <a:t>: </a:t>
            </a:r>
            <a:r>
              <a:rPr lang="en-US" sz="2400" dirty="0">
                <a:hlinkClick r:id="rId6"/>
              </a:rPr>
              <a:t>@</a:t>
            </a:r>
            <a:r>
              <a:rPr lang="en-US" sz="2400" dirty="0" err="1">
                <a:hlinkClick r:id="rId6"/>
              </a:rPr>
              <a:t>HISDMultiPrgms</a:t>
            </a:r>
            <a:endParaRPr lang="en-US" sz="2400" dirty="0"/>
          </a:p>
          <a:p>
            <a:pPr marL="0" indent="0" algn="ctr">
              <a:spcBef>
                <a:spcPts val="1200"/>
              </a:spcBef>
              <a:buNone/>
            </a:pPr>
            <a:r>
              <a:rPr lang="en-US" sz="2400" b="1" i="1" dirty="0" err="1"/>
              <a:t>Instagram</a:t>
            </a:r>
            <a:r>
              <a:rPr lang="en-US" sz="2400" dirty="0"/>
              <a:t>: </a:t>
            </a:r>
            <a:r>
              <a:rPr lang="en-US" sz="2400" dirty="0" err="1"/>
              <a:t>HISDMultilingual</a:t>
            </a:r>
            <a:endParaRPr lang="en-US" sz="2400" dirty="0"/>
          </a:p>
          <a:p>
            <a:pPr marL="0" indent="0" algn="ctr">
              <a:spcBef>
                <a:spcPts val="1200"/>
              </a:spcBef>
              <a:buNone/>
            </a:pPr>
            <a:r>
              <a:rPr lang="en-US" sz="2400" b="1" i="1" dirty="0" err="1"/>
              <a:t>Pinterest</a:t>
            </a:r>
            <a:r>
              <a:rPr lang="en-US" sz="2400" dirty="0"/>
              <a:t>: </a:t>
            </a:r>
            <a:r>
              <a:rPr lang="en-US" sz="2400" dirty="0">
                <a:hlinkClick r:id="rId7"/>
              </a:rPr>
              <a:t>Houston ISD Multilingual Programs</a:t>
            </a:r>
            <a:endParaRPr lang="en-US" sz="2400" dirty="0"/>
          </a:p>
          <a:p>
            <a:pPr marL="0" indent="0" algn="ctr">
              <a:spcBef>
                <a:spcPts val="1200"/>
              </a:spcBef>
              <a:buNone/>
            </a:pPr>
            <a:r>
              <a:rPr lang="en-US" sz="2400" b="1" i="1" dirty="0"/>
              <a:t>Email</a:t>
            </a:r>
            <a:r>
              <a:rPr lang="en-US" sz="2400" dirty="0"/>
              <a:t>: </a:t>
            </a:r>
            <a:r>
              <a:rPr lang="en-US" sz="2400" dirty="0">
                <a:hlinkClick r:id="rId8"/>
              </a:rPr>
              <a:t>multilingual@houstonisd.org</a:t>
            </a:r>
            <a:endParaRPr lang="en-US" sz="2400" dirty="0"/>
          </a:p>
          <a:p>
            <a:pPr marL="0" indent="0" algn="ctr">
              <a:spcBef>
                <a:spcPts val="1200"/>
              </a:spcBef>
              <a:buNone/>
            </a:pPr>
            <a:r>
              <a:rPr lang="en-US" sz="2400" b="1" i="1" dirty="0"/>
              <a:t>Phone</a:t>
            </a:r>
            <a:r>
              <a:rPr lang="en-US" sz="2400" dirty="0"/>
              <a:t>: 713-556-6961</a:t>
            </a:r>
          </a:p>
        </p:txBody>
      </p:sp>
      <p:sp>
        <p:nvSpPr>
          <p:cNvPr id="4" name="Slide Number Placeholder 3"/>
          <p:cNvSpPr>
            <a:spLocks noGrp="1"/>
          </p:cNvSpPr>
          <p:nvPr>
            <p:ph type="sldNum" sz="quarter" idx="10"/>
          </p:nvPr>
        </p:nvSpPr>
        <p:spPr/>
        <p:txBody>
          <a:bodyPr/>
          <a:lstStyle/>
          <a:p>
            <a:fld id="{59B8A2CA-8514-4B74-8A57-8745A62A1CF3}" type="slidenum">
              <a:rPr lang="en-US" smtClean="0"/>
              <a:pPr/>
              <a:t>19</a:t>
            </a:fld>
            <a:endParaRPr lang="en-US" dirty="0"/>
          </a:p>
        </p:txBody>
      </p:sp>
    </p:spTree>
    <p:extLst>
      <p:ext uri="{BB962C8B-B14F-4D97-AF65-F5344CB8AC3E}">
        <p14:creationId xmlns:p14="http://schemas.microsoft.com/office/powerpoint/2010/main" val="367131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District Vision</a:t>
            </a:r>
            <a:endParaRPr lang="en-US" dirty="0">
              <a:effectLst/>
            </a:endParaRPr>
          </a:p>
        </p:txBody>
      </p:sp>
      <p:sp>
        <p:nvSpPr>
          <p:cNvPr id="3" name="Content Placeholder 2"/>
          <p:cNvSpPr>
            <a:spLocks noGrp="1"/>
          </p:cNvSpPr>
          <p:nvPr>
            <p:ph idx="1"/>
          </p:nvPr>
        </p:nvSpPr>
        <p:spPr>
          <a:xfrm>
            <a:off x="1115009" y="1235990"/>
            <a:ext cx="7543799" cy="5012410"/>
          </a:xfrm>
        </p:spPr>
        <p:txBody>
          <a:bodyPr>
            <a:normAutofit/>
          </a:bodyPr>
          <a:lstStyle/>
          <a:p>
            <a:pPr>
              <a:buNone/>
            </a:pPr>
            <a:r>
              <a:rPr lang="en-US" sz="2800" dirty="0" smtClean="0"/>
              <a:t>	Recognizing </a:t>
            </a:r>
            <a:r>
              <a:rPr lang="en-US" sz="2800" dirty="0"/>
              <a:t>that, in order to successfully compete in a diverse market economy, students must have access to a bilingual and bicultural education, HISD will phase-in a consistent world-class Dual Language bilingual program that graduates students who are fully biliterate in English and Spanish.</a:t>
            </a:r>
          </a:p>
          <a:p>
            <a:pPr algn="just">
              <a:lnSpc>
                <a:spcPct val="150000"/>
              </a:lnSpc>
              <a:buNone/>
            </a:pPr>
            <a:endParaRPr lang="en-US" sz="2800" dirty="0"/>
          </a:p>
        </p:txBody>
      </p:sp>
      <p:sp>
        <p:nvSpPr>
          <p:cNvPr id="4" name="Slide Number Placeholder 3"/>
          <p:cNvSpPr>
            <a:spLocks noGrp="1"/>
          </p:cNvSpPr>
          <p:nvPr>
            <p:ph type="sldNum" sz="quarter" idx="12"/>
          </p:nvPr>
        </p:nvSpPr>
        <p:spPr>
          <a:xfrm>
            <a:off x="8305800" y="6248400"/>
            <a:ext cx="457200" cy="365125"/>
          </a:xfrm>
        </p:spPr>
        <p:txBody>
          <a:bodyPr/>
          <a:lstStyle/>
          <a:p>
            <a:fld id="{04E30537-DEE3-4C27-8FFF-AC659D203224}" type="slidenum">
              <a:rPr lang="en-US" smtClean="0"/>
              <a:pPr/>
              <a:t>2</a:t>
            </a:fld>
            <a:endParaRPr lang="en-US" dirty="0"/>
          </a:p>
        </p:txBody>
      </p:sp>
    </p:spTree>
    <p:extLst>
      <p:ext uri="{BB962C8B-B14F-4D97-AF65-F5344CB8AC3E}">
        <p14:creationId xmlns:p14="http://schemas.microsoft.com/office/powerpoint/2010/main" val="128576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effectLst/>
              </a:rPr>
              <a:t>Two-Way Dual Language Program</a:t>
            </a:r>
            <a:br>
              <a:rPr lang="en-US" dirty="0">
                <a:effectLst/>
              </a:rPr>
            </a:br>
            <a:endParaRPr lang="en-US" dirty="0">
              <a:effectLst/>
            </a:endParaRPr>
          </a:p>
        </p:txBody>
      </p:sp>
      <p:sp>
        <p:nvSpPr>
          <p:cNvPr id="3" name="Content Placeholder 2"/>
          <p:cNvSpPr>
            <a:spLocks noGrp="1"/>
          </p:cNvSpPr>
          <p:nvPr>
            <p:ph idx="1"/>
          </p:nvPr>
        </p:nvSpPr>
        <p:spPr>
          <a:xfrm>
            <a:off x="1143000" y="1676401"/>
            <a:ext cx="7543800" cy="4267200"/>
          </a:xfrm>
        </p:spPr>
        <p:txBody>
          <a:bodyPr>
            <a:normAutofit/>
          </a:bodyPr>
          <a:lstStyle/>
          <a:p>
            <a:r>
              <a:rPr lang="en-US" dirty="0" smtClean="0"/>
              <a:t>Additive program</a:t>
            </a:r>
          </a:p>
          <a:p>
            <a:pPr marL="0" indent="0">
              <a:buNone/>
            </a:pPr>
            <a:endParaRPr lang="en-US" sz="1000" dirty="0" smtClean="0"/>
          </a:p>
          <a:p>
            <a:r>
              <a:rPr lang="en-US" dirty="0" smtClean="0"/>
              <a:t>A combination </a:t>
            </a:r>
            <a:r>
              <a:rPr lang="en-US" dirty="0"/>
              <a:t>of native Spanish speakers and native English speakers are taught together in an effort to develop full bilingualism and bi-literacy for both groups of students. </a:t>
            </a:r>
          </a:p>
          <a:p>
            <a:pPr algn="just"/>
            <a:endParaRPr lang="en-US" dirty="0"/>
          </a:p>
        </p:txBody>
      </p:sp>
    </p:spTree>
    <p:extLst>
      <p:ext uri="{BB962C8B-B14F-4D97-AF65-F5344CB8AC3E}">
        <p14:creationId xmlns:p14="http://schemas.microsoft.com/office/powerpoint/2010/main" val="352402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Primary Goals</a:t>
            </a:r>
            <a:endParaRPr lang="en-US" dirty="0">
              <a:effectLst/>
            </a:endParaRPr>
          </a:p>
        </p:txBody>
      </p:sp>
      <p:sp>
        <p:nvSpPr>
          <p:cNvPr id="3" name="Content Placeholder 2"/>
          <p:cNvSpPr>
            <a:spLocks noGrp="1"/>
          </p:cNvSpPr>
          <p:nvPr>
            <p:ph idx="1"/>
          </p:nvPr>
        </p:nvSpPr>
        <p:spPr>
          <a:xfrm>
            <a:off x="1143000" y="1417638"/>
            <a:ext cx="7543800" cy="3886200"/>
          </a:xfrm>
        </p:spPr>
        <p:txBody>
          <a:bodyPr>
            <a:normAutofit/>
          </a:bodyPr>
          <a:lstStyle/>
          <a:p>
            <a:pPr>
              <a:lnSpc>
                <a:spcPct val="110000"/>
              </a:lnSpc>
            </a:pPr>
            <a:r>
              <a:rPr lang="en-US" dirty="0"/>
              <a:t>The development of fluency and literacy in English and Spanish for all </a:t>
            </a:r>
            <a:r>
              <a:rPr lang="en-US" dirty="0" smtClean="0"/>
              <a:t>students</a:t>
            </a:r>
          </a:p>
          <a:p>
            <a:pPr>
              <a:lnSpc>
                <a:spcPct val="110000"/>
              </a:lnSpc>
            </a:pPr>
            <a:r>
              <a:rPr lang="en-US" dirty="0" smtClean="0"/>
              <a:t>The </a:t>
            </a:r>
            <a:r>
              <a:rPr lang="en-US" dirty="0"/>
              <a:t>promotion of bilingualism, biliteracy, cross-cultural awareness, and high academic achievement</a:t>
            </a:r>
          </a:p>
          <a:p>
            <a:pPr>
              <a:buNone/>
            </a:pPr>
            <a:endParaRPr lang="en-US" sz="2800" dirty="0"/>
          </a:p>
        </p:txBody>
      </p:sp>
      <p:sp>
        <p:nvSpPr>
          <p:cNvPr id="4" name="Slide Number Placeholder 3"/>
          <p:cNvSpPr>
            <a:spLocks noGrp="1"/>
          </p:cNvSpPr>
          <p:nvPr>
            <p:ph type="sldNum" sz="quarter" idx="12"/>
          </p:nvPr>
        </p:nvSpPr>
        <p:spPr>
          <a:xfrm>
            <a:off x="8382000" y="6324600"/>
            <a:ext cx="457200" cy="365125"/>
          </a:xfrm>
        </p:spPr>
        <p:txBody>
          <a:bodyPr/>
          <a:lstStyle/>
          <a:p>
            <a:fld id="{04E30537-DEE3-4C27-8FFF-AC659D203224}" type="slidenum">
              <a:rPr lang="en-US" smtClean="0"/>
              <a:pPr/>
              <a:t>4</a:t>
            </a:fld>
            <a:endParaRPr lang="en-US" dirty="0"/>
          </a:p>
        </p:txBody>
      </p:sp>
    </p:spTree>
    <p:extLst>
      <p:ext uri="{BB962C8B-B14F-4D97-AF65-F5344CB8AC3E}">
        <p14:creationId xmlns:p14="http://schemas.microsoft.com/office/powerpoint/2010/main" val="1353459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543800" cy="4525963"/>
          </a:xfrm>
        </p:spPr>
        <p:txBody>
          <a:bodyPr>
            <a:noAutofit/>
          </a:bodyPr>
          <a:lstStyle/>
          <a:p>
            <a:pPr lvl="0"/>
            <a:r>
              <a:rPr lang="en-US" dirty="0">
                <a:solidFill>
                  <a:srgbClr val="595959"/>
                </a:solidFill>
              </a:rPr>
              <a:t>The integration of English speakers and English language learners for academic instruction, in accordance with the selected program design and model. Whenever possible, 50% of the students in a program should be dominant English speakers and 50% of the students should be native speakers of </a:t>
            </a:r>
            <a:r>
              <a:rPr lang="en-US" dirty="0" smtClean="0">
                <a:solidFill>
                  <a:srgbClr val="595959"/>
                </a:solidFill>
              </a:rPr>
              <a:t>Spanish.</a:t>
            </a:r>
            <a:endParaRPr lang="en-US" dirty="0"/>
          </a:p>
        </p:txBody>
      </p:sp>
      <p:sp>
        <p:nvSpPr>
          <p:cNvPr id="4" name="Title 1"/>
          <p:cNvSpPr>
            <a:spLocks noGrp="1"/>
          </p:cNvSpPr>
          <p:nvPr>
            <p:ph type="title"/>
          </p:nvPr>
        </p:nvSpPr>
        <p:spPr/>
        <p:txBody>
          <a:bodyPr/>
          <a:lstStyle/>
          <a:p>
            <a:r>
              <a:rPr lang="en-US" dirty="0" smtClean="0">
                <a:effectLst/>
              </a:rPr>
              <a:t>Primary Goals</a:t>
            </a:r>
            <a:endParaRPr lang="en-US" dirty="0">
              <a:effectLst/>
            </a:endParaRPr>
          </a:p>
        </p:txBody>
      </p:sp>
    </p:spTree>
    <p:extLst>
      <p:ext uri="{BB962C8B-B14F-4D97-AF65-F5344CB8AC3E}">
        <p14:creationId xmlns:p14="http://schemas.microsoft.com/office/powerpoint/2010/main" val="37931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Houston ISD Dual Language History</a:t>
            </a:r>
            <a:endParaRPr lang="en-US" dirty="0"/>
          </a:p>
        </p:txBody>
      </p:sp>
      <p:sp>
        <p:nvSpPr>
          <p:cNvPr id="4" name="Slide Number Placeholder 3"/>
          <p:cNvSpPr>
            <a:spLocks noGrp="1"/>
          </p:cNvSpPr>
          <p:nvPr>
            <p:ph type="sldNum" sz="quarter" idx="10"/>
          </p:nvPr>
        </p:nvSpPr>
        <p:spPr/>
        <p:txBody>
          <a:bodyPr/>
          <a:lstStyle/>
          <a:p>
            <a:fld id="{59B8A2CA-8514-4B74-8A57-8745A62A1CF3}" type="slidenum">
              <a:rPr lang="en-US" smtClean="0"/>
              <a:pPr/>
              <a:t>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55719289"/>
              </p:ext>
            </p:extLst>
          </p:nvPr>
        </p:nvGraphicFramePr>
        <p:xfrm>
          <a:off x="685800" y="1417638"/>
          <a:ext cx="8229600" cy="4754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51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Program Standards </a:t>
            </a:r>
            <a:r>
              <a:rPr lang="en-US" dirty="0" smtClean="0">
                <a:effectLst/>
              </a:rPr>
              <a:t>and </a:t>
            </a:r>
            <a:br>
              <a:rPr lang="en-US" dirty="0" smtClean="0">
                <a:effectLst/>
              </a:rPr>
            </a:br>
            <a:r>
              <a:rPr lang="en-US" dirty="0" smtClean="0">
                <a:effectLst/>
              </a:rPr>
              <a:t>Non-Negotiables</a:t>
            </a:r>
            <a:endParaRPr lang="en-US" dirty="0">
              <a:effectLst/>
            </a:endParaRPr>
          </a:p>
        </p:txBody>
      </p:sp>
      <p:sp>
        <p:nvSpPr>
          <p:cNvPr id="3" name="Content Placeholder 2"/>
          <p:cNvSpPr>
            <a:spLocks noGrp="1"/>
          </p:cNvSpPr>
          <p:nvPr>
            <p:ph idx="1"/>
          </p:nvPr>
        </p:nvSpPr>
        <p:spPr>
          <a:xfrm>
            <a:off x="1143000" y="1493837"/>
            <a:ext cx="7543800" cy="4754563"/>
          </a:xfrm>
        </p:spPr>
        <p:txBody>
          <a:bodyPr>
            <a:normAutofit/>
          </a:bodyPr>
          <a:lstStyle/>
          <a:p>
            <a:pPr lvl="0"/>
            <a:r>
              <a:rPr lang="en-US" sz="2800" dirty="0"/>
              <a:t>A minimum of 50% to a maximum of 80% of daily instruction in the non-English </a:t>
            </a:r>
            <a:r>
              <a:rPr lang="en-US" sz="2800" dirty="0" smtClean="0"/>
              <a:t>language</a:t>
            </a:r>
          </a:p>
          <a:p>
            <a:pPr marL="0" lvl="0" indent="0">
              <a:buNone/>
            </a:pPr>
            <a:endParaRPr lang="en-US" sz="1200" dirty="0"/>
          </a:p>
          <a:p>
            <a:pPr lvl="0"/>
            <a:r>
              <a:rPr lang="en-US" sz="2800" dirty="0"/>
              <a:t>Equitable access to students, screening only for language </a:t>
            </a:r>
            <a:r>
              <a:rPr lang="en-US" sz="2800" dirty="0" smtClean="0"/>
              <a:t>dominance and for ELL program qualification</a:t>
            </a:r>
          </a:p>
          <a:p>
            <a:pPr marL="0" lvl="0" indent="0">
              <a:buNone/>
            </a:pPr>
            <a:endParaRPr lang="en-US" sz="1200" dirty="0"/>
          </a:p>
          <a:p>
            <a:pPr lvl="0"/>
            <a:r>
              <a:rPr lang="en-US" sz="2800" dirty="0"/>
              <a:t>Strategic separation of languages on the part of the instructor—no </a:t>
            </a:r>
            <a:r>
              <a:rPr lang="en-US" sz="2800" dirty="0" smtClean="0"/>
              <a:t>translation</a:t>
            </a:r>
            <a:endParaRPr lang="en-US" sz="2800" dirty="0"/>
          </a:p>
        </p:txBody>
      </p:sp>
      <p:sp>
        <p:nvSpPr>
          <p:cNvPr id="4" name="Slide Number Placeholder 3"/>
          <p:cNvSpPr>
            <a:spLocks noGrp="1"/>
          </p:cNvSpPr>
          <p:nvPr>
            <p:ph type="sldNum" sz="quarter" idx="12"/>
          </p:nvPr>
        </p:nvSpPr>
        <p:spPr>
          <a:xfrm>
            <a:off x="8382000" y="6324600"/>
            <a:ext cx="457200" cy="365125"/>
          </a:xfrm>
        </p:spPr>
        <p:txBody>
          <a:bodyPr/>
          <a:lstStyle/>
          <a:p>
            <a:fld id="{04E30537-DEE3-4C27-8FFF-AC659D203224}" type="slidenum">
              <a:rPr lang="en-US" smtClean="0"/>
              <a:pPr/>
              <a:t>7</a:t>
            </a:fld>
            <a:endParaRPr lang="en-US" dirty="0"/>
          </a:p>
        </p:txBody>
      </p:sp>
    </p:spTree>
    <p:extLst>
      <p:ext uri="{BB962C8B-B14F-4D97-AF65-F5344CB8AC3E}">
        <p14:creationId xmlns:p14="http://schemas.microsoft.com/office/powerpoint/2010/main" val="315250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543800" cy="4525963"/>
          </a:xfrm>
        </p:spPr>
        <p:txBody>
          <a:bodyPr/>
          <a:lstStyle/>
          <a:p>
            <a:pPr lvl="0"/>
            <a:r>
              <a:rPr lang="en-US" sz="2800" dirty="0"/>
              <a:t>Kindergarten-fifth grade (Kindergarten through twelfth grade is encouraged</a:t>
            </a:r>
            <a:r>
              <a:rPr lang="en-US" sz="2800" dirty="0" smtClean="0"/>
              <a:t>)</a:t>
            </a:r>
          </a:p>
          <a:p>
            <a:pPr marL="0" lvl="0" indent="0">
              <a:buNone/>
            </a:pPr>
            <a:r>
              <a:rPr lang="en-US" sz="2800" dirty="0" smtClean="0"/>
              <a:t> </a:t>
            </a:r>
          </a:p>
          <a:p>
            <a:pPr lvl="0"/>
            <a:r>
              <a:rPr lang="en-US" sz="2800" dirty="0" smtClean="0"/>
              <a:t>Programmatic</a:t>
            </a:r>
            <a:r>
              <a:rPr lang="en-US" sz="2800" dirty="0"/>
              <a:t>, curricular, and instructional decisions based on research in the </a:t>
            </a:r>
            <a:r>
              <a:rPr lang="en-US" sz="2800" dirty="0" smtClean="0"/>
              <a:t>field</a:t>
            </a:r>
          </a:p>
          <a:p>
            <a:pPr marL="0" lvl="0" indent="0">
              <a:buNone/>
            </a:pPr>
            <a:endParaRPr lang="en-US" sz="2400" dirty="0" smtClean="0"/>
          </a:p>
          <a:p>
            <a:pPr lvl="0"/>
            <a:r>
              <a:rPr lang="en-US" sz="2800" dirty="0" smtClean="0"/>
              <a:t>Rigorous core academic curriculum that is </a:t>
            </a:r>
            <a:r>
              <a:rPr lang="en-US" sz="2800" dirty="0"/>
              <a:t>aligned</a:t>
            </a:r>
            <a:r>
              <a:rPr lang="en-US" sz="2800" dirty="0" smtClean="0"/>
              <a:t> to the Texas Essential Knowledge and Skills (TEKS)</a:t>
            </a:r>
            <a:endParaRPr lang="en-US" sz="2800" dirty="0"/>
          </a:p>
          <a:p>
            <a:pPr marL="0" indent="0">
              <a:buNone/>
            </a:pPr>
            <a:endParaRPr lang="en-US" dirty="0"/>
          </a:p>
        </p:txBody>
      </p:sp>
      <p:sp>
        <p:nvSpPr>
          <p:cNvPr id="4" name="Title 1"/>
          <p:cNvSpPr>
            <a:spLocks noGrp="1"/>
          </p:cNvSpPr>
          <p:nvPr>
            <p:ph type="title"/>
          </p:nvPr>
        </p:nvSpPr>
        <p:spPr/>
        <p:txBody>
          <a:bodyPr/>
          <a:lstStyle/>
          <a:p>
            <a:r>
              <a:rPr lang="en-US" dirty="0">
                <a:effectLst/>
              </a:rPr>
              <a:t>Program Standards </a:t>
            </a:r>
            <a:r>
              <a:rPr lang="en-US" dirty="0" smtClean="0">
                <a:effectLst/>
              </a:rPr>
              <a:t>and </a:t>
            </a:r>
            <a:br>
              <a:rPr lang="en-US" dirty="0" smtClean="0">
                <a:effectLst/>
              </a:rPr>
            </a:br>
            <a:r>
              <a:rPr lang="en-US" dirty="0" smtClean="0">
                <a:effectLst/>
              </a:rPr>
              <a:t>Non-Negotiables</a:t>
            </a:r>
            <a:endParaRPr lang="en-US" dirty="0">
              <a:effectLst/>
            </a:endParaRPr>
          </a:p>
        </p:txBody>
      </p:sp>
    </p:spTree>
    <p:extLst>
      <p:ext uri="{BB962C8B-B14F-4D97-AF65-F5344CB8AC3E}">
        <p14:creationId xmlns:p14="http://schemas.microsoft.com/office/powerpoint/2010/main" val="1979738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As parents</a:t>
            </a:r>
            <a:endParaRPr lang="en-US" dirty="0">
              <a:effectLst/>
            </a:endParaRPr>
          </a:p>
        </p:txBody>
      </p:sp>
      <p:sp>
        <p:nvSpPr>
          <p:cNvPr id="3" name="Content Placeholder 2"/>
          <p:cNvSpPr>
            <a:spLocks noGrp="1"/>
          </p:cNvSpPr>
          <p:nvPr>
            <p:ph idx="1"/>
          </p:nvPr>
        </p:nvSpPr>
        <p:spPr>
          <a:xfrm>
            <a:off x="1143000" y="1143000"/>
            <a:ext cx="7543800" cy="4876800"/>
          </a:xfrm>
        </p:spPr>
        <p:txBody>
          <a:bodyPr>
            <a:normAutofit fontScale="92500" lnSpcReduction="10000"/>
          </a:bodyPr>
          <a:lstStyle/>
          <a:p>
            <a:r>
              <a:rPr lang="en-US" dirty="0" smtClean="0"/>
              <a:t>Participate in the activities organized by the school</a:t>
            </a:r>
          </a:p>
          <a:p>
            <a:endParaRPr lang="en-US" sz="900" dirty="0" smtClean="0"/>
          </a:p>
          <a:p>
            <a:r>
              <a:rPr lang="en-US" dirty="0" smtClean="0"/>
              <a:t>Participate in reading activities. Read everyday with your child-in both languages</a:t>
            </a:r>
          </a:p>
          <a:p>
            <a:pPr marL="0" lvl="0" indent="0">
              <a:buNone/>
            </a:pPr>
            <a:endParaRPr lang="en-US" sz="900" dirty="0"/>
          </a:p>
          <a:p>
            <a:pPr lvl="0"/>
            <a:r>
              <a:rPr lang="en-US" dirty="0" smtClean="0"/>
              <a:t>Talk </a:t>
            </a:r>
            <a:r>
              <a:rPr lang="en-US" b="1" dirty="0" smtClean="0"/>
              <a:t>WITH</a:t>
            </a:r>
            <a:r>
              <a:rPr lang="en-US" dirty="0" smtClean="0"/>
              <a:t> your child to maximize language experiences</a:t>
            </a:r>
          </a:p>
          <a:p>
            <a:pPr lvl="0"/>
            <a:endParaRPr lang="en-US" sz="800" dirty="0"/>
          </a:p>
          <a:p>
            <a:pPr lvl="0"/>
            <a:r>
              <a:rPr lang="en-US" dirty="0" smtClean="0"/>
              <a:t>Answer </a:t>
            </a:r>
            <a:r>
              <a:rPr lang="en-US" dirty="0"/>
              <a:t>your child’s questions about </a:t>
            </a:r>
            <a:r>
              <a:rPr lang="en-US" dirty="0" smtClean="0"/>
              <a:t>language in order to support their language development at home</a:t>
            </a:r>
            <a:endParaRPr lang="en-US" dirty="0"/>
          </a:p>
          <a:p>
            <a:pPr lvl="0"/>
            <a:endParaRPr lang="en-US" dirty="0"/>
          </a:p>
          <a:p>
            <a:endParaRPr lang="en-US" dirty="0" smtClean="0"/>
          </a:p>
        </p:txBody>
      </p:sp>
    </p:spTree>
    <p:extLst>
      <p:ext uri="{BB962C8B-B14F-4D97-AF65-F5344CB8AC3E}">
        <p14:creationId xmlns:p14="http://schemas.microsoft.com/office/powerpoint/2010/main" val="3065697477"/>
      </p:ext>
    </p:extLst>
  </p:cSld>
  <p:clrMapOvr>
    <a:masterClrMapping/>
  </p:clrMapOvr>
</p:sld>
</file>

<file path=ppt/theme/theme1.xml><?xml version="1.0" encoding="utf-8"?>
<a:theme xmlns:a="http://schemas.openxmlformats.org/drawingml/2006/main" name="Office Theme">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91A01D9C22BE48BD46DC16597E8A14" ma:contentTypeVersion="0" ma:contentTypeDescription="Create a new document." ma:contentTypeScope="" ma:versionID="cc870e99037d5ebf04eccca89d99ec4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59EB9-1FB2-4ED3-A2F8-678551069B3A}">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52186F0A-7E7B-40C0-AC9E-2C832CD8D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1660B70-CDAA-493F-8F3A-CC2521A8FE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1753</TotalTime>
  <Words>1041</Words>
  <Application>Microsoft Office PowerPoint</Application>
  <PresentationFormat>On-screen Show (4:3)</PresentationFormat>
  <Paragraphs>147</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Rockwell</vt:lpstr>
      <vt:lpstr>Wingdings</vt:lpstr>
      <vt:lpstr>Office Theme</vt:lpstr>
      <vt:lpstr> Memorial Elementary Dual Language</vt:lpstr>
      <vt:lpstr>District Vision</vt:lpstr>
      <vt:lpstr>Two-Way Dual Language Program </vt:lpstr>
      <vt:lpstr>Primary Goals</vt:lpstr>
      <vt:lpstr>Primary Goals</vt:lpstr>
      <vt:lpstr>Houston ISD Dual Language History</vt:lpstr>
      <vt:lpstr>Program Standards and  Non-Negotiables</vt:lpstr>
      <vt:lpstr>Program Standards and  Non-Negotiables</vt:lpstr>
      <vt:lpstr>As parents</vt:lpstr>
      <vt:lpstr>As parents</vt:lpstr>
      <vt:lpstr>Dual Language Two-Way process for program participation</vt:lpstr>
      <vt:lpstr>PowerPoint Presentation</vt:lpstr>
      <vt:lpstr>80/20 DL Model</vt:lpstr>
      <vt:lpstr>Achievement Patterns</vt:lpstr>
      <vt:lpstr>Achievement Patterns: Findings</vt:lpstr>
      <vt:lpstr>Achievement Patterns: Findings</vt:lpstr>
      <vt:lpstr>Achievement Patterns: Findings</vt:lpstr>
      <vt:lpstr>Benefits of Bilingualism</vt:lpstr>
      <vt:lpstr>HISD Multilingual Education: Contact us</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Salazar, Carolyn F</cp:lastModifiedBy>
  <cp:revision>169</cp:revision>
  <cp:lastPrinted>2015-09-16T21:44:10Z</cp:lastPrinted>
  <dcterms:created xsi:type="dcterms:W3CDTF">2012-06-26T16:45:20Z</dcterms:created>
  <dcterms:modified xsi:type="dcterms:W3CDTF">2015-10-22T19:30:40Z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0x0101000091A01D9C22BE48BD46DC16597E8A14</vt:lpwstr>
  </property>
</Properties>
</file>